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0" r:id="rId5"/>
    <p:sldId id="281" r:id="rId6"/>
    <p:sldId id="283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8" r:id="rId15"/>
    <p:sldId id="279" r:id="rId16"/>
    <p:sldId id="266" r:id="rId17"/>
    <p:sldId id="267" r:id="rId18"/>
    <p:sldId id="268" r:id="rId19"/>
    <p:sldId id="269" r:id="rId20"/>
    <p:sldId id="270" r:id="rId21"/>
    <p:sldId id="271" r:id="rId22"/>
    <p:sldId id="276" r:id="rId23"/>
    <p:sldId id="272" r:id="rId24"/>
    <p:sldId id="273" r:id="rId25"/>
    <p:sldId id="274" r:id="rId26"/>
    <p:sldId id="275" r:id="rId27"/>
    <p:sldId id="277" r:id="rId28"/>
    <p:sldId id="282" r:id="rId29"/>
    <p:sldId id="284" r:id="rId30"/>
    <p:sldId id="285" r:id="rId31"/>
    <p:sldId id="286" r:id="rId32"/>
    <p:sldId id="287" r:id="rId33"/>
    <p:sldId id="288" r:id="rId34"/>
    <p:sldId id="289" r:id="rId35"/>
    <p:sldId id="290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14" y="108"/>
      </p:cViewPr>
      <p:guideLst>
        <p:guide orient="horz" pos="2137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png>
</file>

<file path=ppt/media/image19.png>
</file>

<file path=ppt/media/image2.png>
</file>

<file path=ppt/media/image21.png>
</file>

<file path=ppt/media/image23.png>
</file>

<file path=ppt/media/image26.png>
</file>

<file path=ppt/media/image28.png>
</file>

<file path=ppt/media/image30.png>
</file>

<file path=ppt/media/image4.png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69278-F689-6BF4-57E0-3D78D1EF7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E47938-C4B1-C271-F284-58DE18855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354021-6360-D56A-98F2-BF62B41DF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F998FA-9420-AC95-BA79-0BE39B78E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BB5940-2C2A-6F21-3C48-62375D164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7062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E1BB8D-331F-F6D3-4084-8D5FE1D1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0051672-DE75-F6DE-7B58-A705603D3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7D6D22-CB44-1582-913F-DBD40C90F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25C58A-C87D-18B1-8A20-AEEE29E5D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2BC7D5-9B4B-8AEF-DED9-AF3A3FF93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1223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36AEE56-C156-24A7-4517-9764C734C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FE7D21-A758-F0A6-EA3C-AD2147389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24C653-AF58-3873-ADED-CE65764DA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4297E5-8A93-CB91-F9B5-4E5AB847B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BA2456-849E-BFCF-B5C9-01C525D71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417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F24E12-9AEA-0F53-2811-364E814D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14A549-C1A7-C54D-93C3-B6ACB5F36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FB6297-7481-8D5E-A6C2-3DB5EAA19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36CF7D-EEA9-CF58-00CF-6FEC6FE08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8879BD-DBD5-61C6-EA1E-4759B7AC1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029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D04F2F-3D2A-F74C-E8D7-4389431D2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D43677-1D2A-AF2E-9FBB-D92494395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FA3935-FA42-B740-777E-1065FE02A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390B5C-F118-CBA8-5B59-568BDAB38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5A7260-93FA-B80C-26CA-E4354A137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23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151C4-6E9F-BD1E-073F-B86BCADFE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6D8BB8-5490-7FA4-3880-2511DB46E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B0153B-D116-DBE4-5347-1476E7B59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DEDC232-9CAE-9665-27D8-1EB6A5E2E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98D6D7-762A-26CA-6686-88E80F43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AF603B-8EE9-89AB-96ED-35F18300A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38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979EF6-9564-12A4-C00F-5B069E639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894519-0B92-41BE-6399-684A53A75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40F504-513A-5E4A-AABB-C9BF0A327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6A0D1EA-7C8B-8ADD-A5E6-39C1A3522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201579-439D-D1B1-312C-F0B4DE152D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FA18E-D9BC-A2E2-A91C-2B1D9C8B4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53B0C14-E51F-B5BE-385E-B59D63FDA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092AA8F-EAFF-15CF-856D-7F6D0E9B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746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405B1-4368-ED08-18E6-80494A9C3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5EF30E9-5055-0AB4-58CA-849121B1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006E4D-7F3F-CC56-9ECA-95012CDD1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FD663A-DAD0-1243-06AD-A50921126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71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2A2F80-BF66-2446-C80A-D875A4C9C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9EE49D-21A9-12A6-5881-7D06B48D3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2C8FF1-4CF9-2660-C5F1-2D0B20AE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532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FCE417-04BF-E45E-2CBC-67E301963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6D99AF-2BC8-CB93-E299-6107452CE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3CF6FC-1000-56E2-26A9-7FC01E2D5D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54EF10-42B3-504E-9A23-8317CF54B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795046-C8C0-81EC-A33A-86D1AF618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2C54AB-C92E-2FD2-6BB0-13EC2A2FB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73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97756-BE28-58F3-4FDD-27D222D18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CF42E60-BE89-4948-E796-42E1652F92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6132F-877E-C6C6-FAC9-13A071AC9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608A06-01DA-257D-6994-913A1B706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2AA09D-65D5-B4AC-66AC-37423ADDD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C6D54DD-A03A-6A6C-5F0F-C899193D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98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A5DD276-AAB9-03AB-CD35-97C4C73F2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A23F4A-83AE-B30D-BF3B-4B85A01C7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B8DC64-5AA4-4F06-6CDF-D50EEA08C2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9E794-00C5-430D-9F86-DA545848F4C2}" type="datetimeFigureOut">
              <a:rPr lang="zh-CN" altLang="en-US" smtClean="0"/>
              <a:t>2025/4/28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7ED9F2-47D5-67E2-F8CA-D5998E645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86584-0E01-4544-BC88-D174C3184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BF46D-79C8-445D-9A7D-7D5F54FEA2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2041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7" Type="http://schemas.openxmlformats.org/officeDocument/2006/relationships/image" Target="../media/image8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7.wmf"/><Relationship Id="rId4" Type="http://schemas.openxmlformats.org/officeDocument/2006/relationships/oleObject" Target="../embeddings/oleObject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7" Type="http://schemas.openxmlformats.org/officeDocument/2006/relationships/image" Target="../media/image10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16.wmf"/><Relationship Id="rId3" Type="http://schemas.openxmlformats.org/officeDocument/2006/relationships/image" Target="../media/image11.wmf"/><Relationship Id="rId7" Type="http://schemas.openxmlformats.org/officeDocument/2006/relationships/image" Target="../media/image13.wmf"/><Relationship Id="rId12" Type="http://schemas.openxmlformats.org/officeDocument/2006/relationships/oleObject" Target="../embeddings/oleObject12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15.wmf"/><Relationship Id="rId5" Type="http://schemas.openxmlformats.org/officeDocument/2006/relationships/image" Target="../media/image12.w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1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C125428-3770-4748-8D08-338DBB251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955" y="2022763"/>
            <a:ext cx="3749965" cy="281247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5812D5F-49CE-4407-8761-9B97DDF12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414" y="1852551"/>
            <a:ext cx="4504707" cy="337853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5FF6073-FDC3-908F-C15D-7A6EA4F8FFB2}"/>
              </a:ext>
            </a:extLst>
          </p:cNvPr>
          <p:cNvSpPr txBox="1"/>
          <p:nvPr/>
        </p:nvSpPr>
        <p:spPr>
          <a:xfrm>
            <a:off x="1041400" y="6350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单边带信号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CF247F0E-0445-4F95-A1A6-A354F6263FD5}"/>
              </a:ext>
            </a:extLst>
          </p:cNvPr>
          <p:cNvCxnSpPr>
            <a:cxnSpLocks/>
          </p:cNvCxnSpPr>
          <p:nvPr/>
        </p:nvCxnSpPr>
        <p:spPr>
          <a:xfrm flipV="1">
            <a:off x="5955476" y="3087584"/>
            <a:ext cx="1246908" cy="136568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12A40D67-5B9B-4101-ACE1-DEAF7968AB53}"/>
              </a:ext>
            </a:extLst>
          </p:cNvPr>
          <p:cNvSpPr txBox="1"/>
          <p:nvPr/>
        </p:nvSpPr>
        <p:spPr>
          <a:xfrm>
            <a:off x="6181107" y="269174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放大</a:t>
            </a:r>
          </a:p>
        </p:txBody>
      </p:sp>
    </p:spTree>
    <p:extLst>
      <p:ext uri="{BB962C8B-B14F-4D97-AF65-F5344CB8AC3E}">
        <p14:creationId xmlns:p14="http://schemas.microsoft.com/office/powerpoint/2010/main" val="763005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DAB0C0-1E9E-57CC-07AB-1A598AC13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024F328-1626-D338-F9E4-832B4A266428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CBEF755-4C0E-4602-9EC4-EFFA84B26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23" y="1965365"/>
            <a:ext cx="4544292" cy="34082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06407C8-D3EA-4017-92C0-4DE19B50F3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8101" y="2415514"/>
            <a:ext cx="3343893" cy="250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985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C375A-69FD-EDE9-2830-9A30A8B0B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8A8EC66-2C0B-0EE5-B6B2-7775399844A4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99C226-DBC1-2860-A428-7918CCA3A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5258" y="26719"/>
            <a:ext cx="2932129" cy="219909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9AF243E-3FFA-4BC7-9C5E-709D3DFF1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31" y="1810985"/>
            <a:ext cx="4813465" cy="361009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992B865-9171-4E41-AB83-3F8AE40C8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611" y="2314366"/>
            <a:ext cx="3471113" cy="260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724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A2D3B9-86C8-EFEB-8EF4-580EDA27E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1696E6E-32E3-B797-8BDF-4B193BA0CF00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9091524-FE18-489E-AD70-33604B3F2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33" y="2030680"/>
            <a:ext cx="4433455" cy="332509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EC3E083-0EE3-47C4-83FA-1659135A84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737" y="2363560"/>
            <a:ext cx="3545773" cy="265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46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456CF-474A-32A2-B97B-27FF7564E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33806EA-9B8E-9637-91EF-8C3213FC1A2B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89566D-F3AA-4120-9482-BD1658357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6" y="2060369"/>
            <a:ext cx="4560125" cy="342009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74CC449-7164-4188-B4A4-7B56E2683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042" y="2395476"/>
            <a:ext cx="3666506" cy="274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3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7FBE91B-B33D-4B88-BF24-9544B6D7F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056" y="1211831"/>
            <a:ext cx="5524500" cy="386442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367C812-A567-4514-A3CD-D3EF536D6AEA}"/>
              </a:ext>
            </a:extLst>
          </p:cNvPr>
          <p:cNvSpPr txBox="1"/>
          <p:nvPr/>
        </p:nvSpPr>
        <p:spPr>
          <a:xfrm>
            <a:off x="1947553" y="43344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0893FCA-7E46-4695-84A7-286A8DCD960E}"/>
              </a:ext>
            </a:extLst>
          </p:cNvPr>
          <p:cNvGrpSpPr/>
          <p:nvPr/>
        </p:nvGrpSpPr>
        <p:grpSpPr>
          <a:xfrm>
            <a:off x="6335534" y="875739"/>
            <a:ext cx="3402972" cy="2380404"/>
            <a:chOff x="6712455" y="594364"/>
            <a:chExt cx="3402972" cy="2380404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E7E8FB69-A6AD-4435-B3E5-443911C85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2455" y="594364"/>
              <a:ext cx="3402972" cy="2380404"/>
            </a:xfrm>
            <a:prstGeom prst="rect">
              <a:avLst/>
            </a:prstGeom>
          </p:spPr>
        </p:pic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8342656-7F34-479D-9747-3169D7185186}"/>
                </a:ext>
              </a:extLst>
            </p:cNvPr>
            <p:cNvSpPr/>
            <p:nvPr/>
          </p:nvSpPr>
          <p:spPr>
            <a:xfrm rot="21423509">
              <a:off x="8300727" y="1444226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B6EF7EC1-AD50-45C3-89C9-772B9040E88F}"/>
                </a:ext>
              </a:extLst>
            </p:cNvPr>
            <p:cNvSpPr txBox="1"/>
            <p:nvPr/>
          </p:nvSpPr>
          <p:spPr>
            <a:xfrm>
              <a:off x="8580655" y="1012327"/>
              <a:ext cx="1293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Out-of-band 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D823555F-CA22-4C19-9418-BAB54343A09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76154" y="1350881"/>
              <a:ext cx="236277" cy="206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8B0A633F-B19F-4A62-A339-F99A24ACAB0F}"/>
              </a:ext>
            </a:extLst>
          </p:cNvPr>
          <p:cNvGrpSpPr/>
          <p:nvPr/>
        </p:nvGrpSpPr>
        <p:grpSpPr>
          <a:xfrm>
            <a:off x="6335534" y="3265765"/>
            <a:ext cx="3402972" cy="2380404"/>
            <a:chOff x="6712455" y="3295992"/>
            <a:chExt cx="3402972" cy="2380404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D3C35602-7E11-46D1-B585-39EB75067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12455" y="3295992"/>
              <a:ext cx="3402972" cy="2380404"/>
            </a:xfrm>
            <a:prstGeom prst="rect">
              <a:avLst/>
            </a:prstGeom>
          </p:spPr>
        </p:pic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A9705672-ADF8-4965-8479-C04561CC0096}"/>
                </a:ext>
              </a:extLst>
            </p:cNvPr>
            <p:cNvSpPr/>
            <p:nvPr/>
          </p:nvSpPr>
          <p:spPr>
            <a:xfrm rot="21423509">
              <a:off x="7437787" y="4221073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10B134ED-C315-4844-9E7D-46DF6D47A8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903915" y="4353835"/>
              <a:ext cx="269198" cy="2039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1DF7C583-994C-4D1E-967B-ABB1B947B259}"/>
                </a:ext>
              </a:extLst>
            </p:cNvPr>
            <p:cNvSpPr/>
            <p:nvPr/>
          </p:nvSpPr>
          <p:spPr>
            <a:xfrm rot="21423509">
              <a:off x="8965324" y="4240440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C13859E-A13F-4B24-BB85-C22DEDC4905E}"/>
                </a:ext>
              </a:extLst>
            </p:cNvPr>
            <p:cNvSpPr txBox="1"/>
            <p:nvPr/>
          </p:nvSpPr>
          <p:spPr>
            <a:xfrm>
              <a:off x="7767102" y="4538391"/>
              <a:ext cx="1293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In-band 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C29111FD-5B70-45D3-8883-E2DC8AB7ED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6154" y="4374610"/>
              <a:ext cx="269198" cy="2039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94705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1367C812-A567-4514-A3CD-D3EF536D6AEA}"/>
              </a:ext>
            </a:extLst>
          </p:cNvPr>
          <p:cNvSpPr txBox="1"/>
          <p:nvPr/>
        </p:nvSpPr>
        <p:spPr>
          <a:xfrm>
            <a:off x="1947553" y="43344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742DF0-E1BC-49A9-BE77-FEF3B4904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259" y="1496785"/>
            <a:ext cx="5524500" cy="3864429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B65C6BEA-3B07-49F5-A747-D233347012DF}"/>
              </a:ext>
            </a:extLst>
          </p:cNvPr>
          <p:cNvGrpSpPr/>
          <p:nvPr/>
        </p:nvGrpSpPr>
        <p:grpSpPr>
          <a:xfrm>
            <a:off x="6232071" y="606347"/>
            <a:ext cx="3875877" cy="2831560"/>
            <a:chOff x="6660703" y="802781"/>
            <a:chExt cx="3461535" cy="242137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B9F630E-4539-4B34-943B-F4217C964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60703" y="802781"/>
              <a:ext cx="3461535" cy="2421370"/>
            </a:xfrm>
            <a:prstGeom prst="rect">
              <a:avLst/>
            </a:prstGeom>
          </p:spPr>
        </p:pic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EB10F71D-205C-4876-939A-A869556C1CCC}"/>
                </a:ext>
              </a:extLst>
            </p:cNvPr>
            <p:cNvSpPr/>
            <p:nvPr/>
          </p:nvSpPr>
          <p:spPr>
            <a:xfrm rot="21423509">
              <a:off x="8334629" y="1865800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95930B4-7EBF-4E90-828E-DE164F112CF8}"/>
                </a:ext>
              </a:extLst>
            </p:cNvPr>
            <p:cNvSpPr txBox="1"/>
            <p:nvPr/>
          </p:nvSpPr>
          <p:spPr>
            <a:xfrm>
              <a:off x="8572991" y="1433901"/>
              <a:ext cx="1293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Out-of-band 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FE52CC1F-4F93-48DC-9E0A-97363859D9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10056" y="1772455"/>
              <a:ext cx="236277" cy="20674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88A3B666-AED5-4319-AF87-BA07A9A08444}"/>
              </a:ext>
            </a:extLst>
          </p:cNvPr>
          <p:cNvGrpSpPr/>
          <p:nvPr/>
        </p:nvGrpSpPr>
        <p:grpSpPr>
          <a:xfrm>
            <a:off x="6270673" y="3437907"/>
            <a:ext cx="3798672" cy="2657199"/>
            <a:chOff x="6600109" y="3633850"/>
            <a:chExt cx="3798672" cy="2657199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8954868-BD10-416E-AC60-A8E1F2FC5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00109" y="3633850"/>
              <a:ext cx="3798672" cy="2657199"/>
            </a:xfrm>
            <a:prstGeom prst="rect">
              <a:avLst/>
            </a:prstGeom>
          </p:spPr>
        </p:pic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80DB0D4-53CC-475F-9F56-114A8F33A9D5}"/>
                </a:ext>
              </a:extLst>
            </p:cNvPr>
            <p:cNvSpPr/>
            <p:nvPr/>
          </p:nvSpPr>
          <p:spPr>
            <a:xfrm rot="21423509">
              <a:off x="7776233" y="4648585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D61DB608-F4DB-4C83-B2A9-7DE669943F5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42361" y="4781347"/>
              <a:ext cx="269198" cy="2039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BC259135-4562-419F-8880-39F813799F7D}"/>
                </a:ext>
              </a:extLst>
            </p:cNvPr>
            <p:cNvSpPr/>
            <p:nvPr/>
          </p:nvSpPr>
          <p:spPr>
            <a:xfrm rot="21423509">
              <a:off x="9222125" y="4667952"/>
              <a:ext cx="369851" cy="226791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  <a:scene3d>
              <a:camera prst="isometricOffAxis2To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B441321-086F-48E9-A8A2-2290B7834003}"/>
                </a:ext>
              </a:extLst>
            </p:cNvPr>
            <p:cNvSpPr txBox="1"/>
            <p:nvPr/>
          </p:nvSpPr>
          <p:spPr>
            <a:xfrm>
              <a:off x="8105548" y="4965903"/>
              <a:ext cx="1293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In-band 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20286F6C-AA22-4EEC-8757-AD5998C07A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76592" y="4801577"/>
              <a:ext cx="269198" cy="20392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5977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94A21-CB36-7FBD-C0EE-3CAEC2E81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B8200B-FB72-095D-41FF-78E87AC14034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B89DB96-2C83-57B3-2ED0-178F1FA5680C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DDC0856-CB23-6B34-A4D6-1380F8B37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" y="2432050"/>
            <a:ext cx="4572000" cy="3200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C020B84-E6AC-4365-E4BC-50AA086AA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388" y="2432050"/>
            <a:ext cx="4572000" cy="320040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66757B56-25EE-64A0-0AE4-30435214CBB9}"/>
              </a:ext>
            </a:extLst>
          </p:cNvPr>
          <p:cNvSpPr txBox="1"/>
          <p:nvPr/>
        </p:nvSpPr>
        <p:spPr>
          <a:xfrm>
            <a:off x="2160799" y="5954096"/>
            <a:ext cx="1905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CSPR is 10.26dB</a:t>
            </a:r>
          </a:p>
          <a:p>
            <a:r>
              <a:rPr lang="en-US" altLang="zh-CN" dirty="0"/>
              <a:t>BER = 0.0281196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4B44E40-D41E-994F-0F7F-467712B8552D}"/>
              </a:ext>
            </a:extLst>
          </p:cNvPr>
          <p:cNvSpPr txBox="1"/>
          <p:nvPr/>
        </p:nvSpPr>
        <p:spPr>
          <a:xfrm>
            <a:off x="2987040" y="167005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背靠背</a:t>
            </a:r>
          </a:p>
        </p:txBody>
      </p:sp>
    </p:spTree>
    <p:extLst>
      <p:ext uri="{BB962C8B-B14F-4D97-AF65-F5344CB8AC3E}">
        <p14:creationId xmlns:p14="http://schemas.microsoft.com/office/powerpoint/2010/main" val="31188233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D3C05-5B9B-99BD-E7A0-5360F58F6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C4E39B1-8202-5CB0-049E-11DA85CEE1B8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C632CB-B468-B7DD-5548-BE53A50E76E2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691930F-74BC-6DB5-3080-D13B2311E882}"/>
              </a:ext>
            </a:extLst>
          </p:cNvPr>
          <p:cNvSpPr txBox="1"/>
          <p:nvPr/>
        </p:nvSpPr>
        <p:spPr>
          <a:xfrm>
            <a:off x="2987040" y="1670050"/>
            <a:ext cx="2973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背靠背</a:t>
            </a:r>
            <a:r>
              <a:rPr lang="en-US" altLang="zh-CN" dirty="0"/>
              <a:t>(</a:t>
            </a:r>
            <a:r>
              <a:rPr lang="zh-CN" altLang="en-US" dirty="0"/>
              <a:t>去除载波</a:t>
            </a:r>
            <a:r>
              <a:rPr lang="en-US" altLang="zh-CN" dirty="0"/>
              <a:t>-</a:t>
            </a:r>
            <a:r>
              <a:rPr lang="zh-CN" altLang="en-US" dirty="0"/>
              <a:t>扰动拍频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62FFFBF-0A74-5024-85F2-93A28E92A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581" y="2432050"/>
            <a:ext cx="4572000" cy="3200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FCBABD-7944-3C36-17F8-33EF9BCB1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049" y="2432050"/>
            <a:ext cx="4572000" cy="32004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198A038-D649-7662-DCE9-F6D87CCB5F76}"/>
              </a:ext>
            </a:extLst>
          </p:cNvPr>
          <p:cNvSpPr txBox="1"/>
          <p:nvPr/>
        </p:nvSpPr>
        <p:spPr>
          <a:xfrm>
            <a:off x="2050365" y="5840452"/>
            <a:ext cx="1972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0.0287833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2099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5B402-F072-4D41-1335-CEEE8B2AD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E3C5F4E-5E58-CDD9-E7CC-D0E8B93858CD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0E92680-414E-13C1-7FCA-DAC66FC650BB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B7BCD8-37A5-A295-B32D-89EA2F6605FD}"/>
              </a:ext>
            </a:extLst>
          </p:cNvPr>
          <p:cNvSpPr txBox="1"/>
          <p:nvPr/>
        </p:nvSpPr>
        <p:spPr>
          <a:xfrm>
            <a:off x="2987040" y="1670050"/>
            <a:ext cx="2627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背靠背</a:t>
            </a:r>
            <a:r>
              <a:rPr lang="en-US" altLang="zh-CN" dirty="0"/>
              <a:t>(</a:t>
            </a:r>
            <a:r>
              <a:rPr lang="zh-CN" altLang="en-US" dirty="0"/>
              <a:t>去除扰动平方项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FABD731-77EF-5FAC-2ADC-EDEF6C183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731965"/>
            <a:ext cx="4572000" cy="3200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6B1FFE5-F993-9EE5-6B1B-AE05898F7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00" y="2731965"/>
            <a:ext cx="4572000" cy="32004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5D93FA4-16BF-DA4B-577F-E63E6B5FFAFF}"/>
              </a:ext>
            </a:extLst>
          </p:cNvPr>
          <p:cNvSpPr txBox="1"/>
          <p:nvPr/>
        </p:nvSpPr>
        <p:spPr>
          <a:xfrm>
            <a:off x="2598360" y="6108435"/>
            <a:ext cx="2006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0.0299837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9721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2D9CB-8154-99DA-B113-8D03B06E8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3B11B28-7286-C6BA-7F5A-6BEAD19E10CD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1177B92-1FBD-2492-DAFD-AA8FAE285700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477D4E0-0023-1B5E-E59E-A3AC125C9ACC}"/>
              </a:ext>
            </a:extLst>
          </p:cNvPr>
          <p:cNvSpPr txBox="1"/>
          <p:nvPr/>
        </p:nvSpPr>
        <p:spPr>
          <a:xfrm>
            <a:off x="2987040" y="1670050"/>
            <a:ext cx="2627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背靠背</a:t>
            </a:r>
            <a:r>
              <a:rPr lang="en-US" altLang="zh-CN" dirty="0"/>
              <a:t>(</a:t>
            </a:r>
            <a:r>
              <a:rPr lang="zh-CN" altLang="en-US" dirty="0"/>
              <a:t>去除扰动拍频项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B515F08-AEF5-0965-0E01-2A2E46A89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53" y="2432050"/>
            <a:ext cx="4572000" cy="3200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E5F853F-9913-9F08-0CC2-4C4FC2DDF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643" y="2432050"/>
            <a:ext cx="4572000" cy="32004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328AA92-4222-0519-E837-A8C4A25DAF95}"/>
              </a:ext>
            </a:extLst>
          </p:cNvPr>
          <p:cNvSpPr txBox="1"/>
          <p:nvPr/>
        </p:nvSpPr>
        <p:spPr>
          <a:xfrm>
            <a:off x="2289516" y="5949950"/>
            <a:ext cx="19448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0.0136296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472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ADB9A-1275-9454-5780-44D817CE2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5A9BB457-A273-4022-9DF4-C952BCA85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022" y="2226295"/>
            <a:ext cx="3207211" cy="240540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F50405A-0A70-4143-86E6-E1F47E0A0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704" y="1975925"/>
            <a:ext cx="4522295" cy="339172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5BF36D-D972-8A67-202A-1D0363782D6D}"/>
              </a:ext>
            </a:extLst>
          </p:cNvPr>
          <p:cNvSpPr txBox="1"/>
          <p:nvPr/>
        </p:nvSpPr>
        <p:spPr>
          <a:xfrm>
            <a:off x="1054100" y="10477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4411899-BCCD-1AF9-EABE-8FD03D49705E}"/>
              </a:ext>
            </a:extLst>
          </p:cNvPr>
          <p:cNvSpPr txBox="1"/>
          <p:nvPr/>
        </p:nvSpPr>
        <p:spPr>
          <a:xfrm>
            <a:off x="9462953" y="609352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信号恢复效果差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F3854DA5-4159-4000-8371-3CB0A14F9896}"/>
              </a:ext>
            </a:extLst>
          </p:cNvPr>
          <p:cNvCxnSpPr>
            <a:cxnSpLocks/>
          </p:cNvCxnSpPr>
          <p:nvPr/>
        </p:nvCxnSpPr>
        <p:spPr>
          <a:xfrm flipV="1">
            <a:off x="5246553" y="3164774"/>
            <a:ext cx="849447" cy="19891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8FFFD92E-D02C-4701-B84F-121BD8EADF2E}"/>
              </a:ext>
            </a:extLst>
          </p:cNvPr>
          <p:cNvSpPr txBox="1"/>
          <p:nvPr/>
        </p:nvSpPr>
        <p:spPr>
          <a:xfrm>
            <a:off x="5142794" y="2852033"/>
            <a:ext cx="721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放大</a:t>
            </a:r>
          </a:p>
        </p:txBody>
      </p:sp>
    </p:spTree>
    <p:extLst>
      <p:ext uri="{BB962C8B-B14F-4D97-AF65-F5344CB8AC3E}">
        <p14:creationId xmlns:p14="http://schemas.microsoft.com/office/powerpoint/2010/main" val="3028806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E0DFC-7889-99B0-4F49-607E56983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A365EC4-54C9-9ACC-E8B5-98FB8BDC15D3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07C6F87-ABD4-E1EE-0EF3-AA23E3CF9554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2722DA-8E0B-7031-8216-8F2E588BBE5A}"/>
              </a:ext>
            </a:extLst>
          </p:cNvPr>
          <p:cNvSpPr txBox="1"/>
          <p:nvPr/>
        </p:nvSpPr>
        <p:spPr>
          <a:xfrm>
            <a:off x="2987040" y="1670050"/>
            <a:ext cx="412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背靠背</a:t>
            </a:r>
            <a:r>
              <a:rPr lang="en-US" altLang="zh-CN" dirty="0"/>
              <a:t>(</a:t>
            </a:r>
            <a:r>
              <a:rPr lang="zh-CN" altLang="en-US" dirty="0"/>
              <a:t>去除扰动拍频和载波</a:t>
            </a:r>
            <a:r>
              <a:rPr lang="en-US" altLang="zh-CN" dirty="0"/>
              <a:t>-</a:t>
            </a:r>
            <a:r>
              <a:rPr lang="zh-CN" altLang="en-US" dirty="0"/>
              <a:t>扰动拍频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2CD6A4-534D-0C3E-38DB-F308F9743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432050"/>
            <a:ext cx="4572000" cy="32004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E6FE406-DFCA-2314-A263-B34DFF753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9488" y="2511278"/>
            <a:ext cx="4572000" cy="32004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75EBD1D-DA61-A2C8-BAB9-313E616D0BCA}"/>
              </a:ext>
            </a:extLst>
          </p:cNvPr>
          <p:cNvSpPr txBox="1"/>
          <p:nvPr/>
        </p:nvSpPr>
        <p:spPr>
          <a:xfrm>
            <a:off x="2767819" y="5840452"/>
            <a:ext cx="18885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0.0000000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5070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CAD0D-6F1D-CB79-8A1B-1FDA4EFC3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10388FD-C6DB-448C-DB8F-41805F5C954C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D60312-1047-0B3F-24EE-68B2AEB44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17" y="2030437"/>
            <a:ext cx="457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E4E5DA3-4761-0141-F297-EF5A6A8DE404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8FA383B-5097-7B0E-F5C7-AC3EED8E4F6C}"/>
              </a:ext>
            </a:extLst>
          </p:cNvPr>
          <p:cNvSpPr txBox="1"/>
          <p:nvPr/>
        </p:nvSpPr>
        <p:spPr>
          <a:xfrm>
            <a:off x="6602911" y="17381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单边带信号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55781C-AB17-425E-891F-E8BC77726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761" y="2039382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350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ED0088F-DC07-414E-9073-4095D253A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23" y="1537854"/>
            <a:ext cx="4572000" cy="32004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858E4F9-410D-45D1-A3FC-C24416F75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243" y="1508168"/>
            <a:ext cx="4572000" cy="3200400"/>
          </a:xfrm>
          <a:prstGeom prst="rect">
            <a:avLst/>
          </a:prstGeom>
        </p:spPr>
      </p:pic>
      <p:sp>
        <p:nvSpPr>
          <p:cNvPr id="2" name="椭圆 1">
            <a:extLst>
              <a:ext uri="{FF2B5EF4-FFF2-40B4-BE49-F238E27FC236}">
                <a16:creationId xmlns:a16="http://schemas.microsoft.com/office/drawing/2014/main" id="{BD9FC2EA-0AA0-4A11-B220-45222FCE27CC}"/>
              </a:ext>
            </a:extLst>
          </p:cNvPr>
          <p:cNvSpPr/>
          <p:nvPr/>
        </p:nvSpPr>
        <p:spPr>
          <a:xfrm>
            <a:off x="6096000" y="1900052"/>
            <a:ext cx="2856016" cy="89658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56DD0C8-3A5B-4AEF-8694-70AE3DC0203B}"/>
              </a:ext>
            </a:extLst>
          </p:cNvPr>
          <p:cNvSpPr/>
          <p:nvPr/>
        </p:nvSpPr>
        <p:spPr>
          <a:xfrm>
            <a:off x="3455719" y="2173185"/>
            <a:ext cx="296883" cy="22563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2EEA39DB-301A-4E18-AF48-4016944FE223}"/>
              </a:ext>
            </a:extLst>
          </p:cNvPr>
          <p:cNvCxnSpPr/>
          <p:nvPr/>
        </p:nvCxnSpPr>
        <p:spPr>
          <a:xfrm flipV="1">
            <a:off x="3817917" y="2297875"/>
            <a:ext cx="1858488" cy="100942"/>
          </a:xfrm>
          <a:prstGeom prst="straightConnector1">
            <a:avLst/>
          </a:pr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332019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74DDC-38BC-5F66-677B-78A50455B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287D535-2650-7FCB-645A-FB2EBE04C3AB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3F878F-D2EF-8832-E13D-A90228861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50" y="1812388"/>
            <a:ext cx="4572000" cy="381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56983CD-4F0E-CB73-AB3F-1C85820BB687}"/>
              </a:ext>
            </a:extLst>
          </p:cNvPr>
          <p:cNvSpPr txBox="1"/>
          <p:nvPr/>
        </p:nvSpPr>
        <p:spPr>
          <a:xfrm>
            <a:off x="1259532" y="142195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0E3EBE4-663C-2275-F687-0452BA1B3DCA}"/>
              </a:ext>
            </a:extLst>
          </p:cNvPr>
          <p:cNvSpPr txBox="1"/>
          <p:nvPr/>
        </p:nvSpPr>
        <p:spPr>
          <a:xfrm>
            <a:off x="6518505" y="142195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单边带信号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C44DDCC-E89F-4D26-6BEE-00D5FDAE5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150" y="1886244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455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A4CFAB-F850-1CA7-3CF8-1C175D665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EB5392F-1C7B-12A9-1153-6D8BBC139826}"/>
              </a:ext>
            </a:extLst>
          </p:cNvPr>
          <p:cNvSpPr txBox="1"/>
          <p:nvPr/>
        </p:nvSpPr>
        <p:spPr>
          <a:xfrm>
            <a:off x="1028700" y="90805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宽带信号传输光纤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E8192C-C465-5C8A-35BA-EA1C7EE43A2D}"/>
              </a:ext>
            </a:extLst>
          </p:cNvPr>
          <p:cNvSpPr txBox="1"/>
          <p:nvPr/>
        </p:nvSpPr>
        <p:spPr>
          <a:xfrm>
            <a:off x="1083212" y="225083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使用算法处理后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907C75-8B89-3391-4030-9DDDE0C69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025" y="3080825"/>
            <a:ext cx="4572000" cy="3200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36C911-4755-B911-58B2-8D43B9343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974" y="3080825"/>
            <a:ext cx="4572000" cy="32004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620E9A2-B622-81A5-FD8F-16BDC9959AAC}"/>
              </a:ext>
            </a:extLst>
          </p:cNvPr>
          <p:cNvSpPr txBox="1"/>
          <p:nvPr/>
        </p:nvSpPr>
        <p:spPr>
          <a:xfrm>
            <a:off x="5411374" y="1277382"/>
            <a:ext cx="2031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0.0061912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90E4973-4B13-7CDF-F2AD-B811260DF2F7}"/>
              </a:ext>
            </a:extLst>
          </p:cNvPr>
          <p:cNvSpPr txBox="1"/>
          <p:nvPr/>
        </p:nvSpPr>
        <p:spPr>
          <a:xfrm>
            <a:off x="5411374" y="1786883"/>
            <a:ext cx="2031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BER = 0.0002917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8950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972EB-BDF1-B194-B7FD-7D158AE7A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5F6A638-A429-7286-97D7-B0BF65861365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8C6397-099F-B199-79F4-D9D27A0BAA48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935A6DE-3909-2CF4-3458-1B321D7ED2C3}"/>
              </a:ext>
            </a:extLst>
          </p:cNvPr>
          <p:cNvSpPr txBox="1"/>
          <p:nvPr/>
        </p:nvSpPr>
        <p:spPr>
          <a:xfrm>
            <a:off x="6602911" y="17381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单边带信号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09A0E0E-13C9-E76C-27C6-0A311CB87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186" y="2432050"/>
            <a:ext cx="4572000" cy="3810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663AF63-E303-3178-2F58-C6B178710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8816" y="2432050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249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9CBAB-BB6D-5779-E779-9F9695BFA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02E65F5-6225-9AE1-2EBB-96B2DE242B8D}"/>
              </a:ext>
            </a:extLst>
          </p:cNvPr>
          <p:cNvSpPr txBox="1"/>
          <p:nvPr/>
        </p:nvSpPr>
        <p:spPr>
          <a:xfrm>
            <a:off x="1028700" y="9080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宽带信号传输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18098E2-F937-9CBC-78EA-FC84594C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139950"/>
            <a:ext cx="4572000" cy="381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7D84F5F-D286-4A14-F9EE-10A490C90A1A}"/>
              </a:ext>
            </a:extLst>
          </p:cNvPr>
          <p:cNvSpPr txBox="1"/>
          <p:nvPr/>
        </p:nvSpPr>
        <p:spPr>
          <a:xfrm>
            <a:off x="1259532" y="1670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9309A3-889E-A420-5A69-CE9EC426E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877" y="2139950"/>
            <a:ext cx="4572000" cy="3810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F96ED9A-9D4A-0A5F-B4AD-40D671E04F62}"/>
              </a:ext>
            </a:extLst>
          </p:cNvPr>
          <p:cNvSpPr txBox="1"/>
          <p:nvPr/>
        </p:nvSpPr>
        <p:spPr>
          <a:xfrm>
            <a:off x="6693877" y="172441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单边带信号</a:t>
            </a:r>
          </a:p>
        </p:txBody>
      </p:sp>
    </p:spTree>
    <p:extLst>
      <p:ext uri="{BB962C8B-B14F-4D97-AF65-F5344CB8AC3E}">
        <p14:creationId xmlns:p14="http://schemas.microsoft.com/office/powerpoint/2010/main" val="25731309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9BDB056-6694-4EDE-A495-83F965DA5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06" y="1524000"/>
            <a:ext cx="4572000" cy="381000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E84293E-64B7-4DBF-8587-C67F53C8E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01190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42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442375A-C882-4A71-BC86-E3CAC26B0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865" y="1292432"/>
            <a:ext cx="4572000" cy="3810000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8E6B0F94-4B29-A08A-F86F-BD8E2F558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094" y="1292432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6916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8C7E0A9-C3A2-93B3-3169-DB129E0DD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59" y="1643903"/>
            <a:ext cx="5334000" cy="400050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AE989132-156D-0659-138F-7C92666B397E}"/>
              </a:ext>
            </a:extLst>
          </p:cNvPr>
          <p:cNvSpPr/>
          <p:nvPr/>
        </p:nvSpPr>
        <p:spPr>
          <a:xfrm rot="20040875">
            <a:off x="3206979" y="3666890"/>
            <a:ext cx="236608" cy="575679"/>
          </a:xfrm>
          <a:prstGeom prst="ellipse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BFD5D3-7B26-0EC9-C5B1-C7065AA68FB0}"/>
              </a:ext>
            </a:extLst>
          </p:cNvPr>
          <p:cNvSpPr txBox="1"/>
          <p:nvPr/>
        </p:nvSpPr>
        <p:spPr>
          <a:xfrm>
            <a:off x="1435401" y="3988694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几乎重合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E746512-3394-4CFB-B7BD-FD3C136AA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906" y="1645197"/>
            <a:ext cx="5334000" cy="4000500"/>
          </a:xfrm>
          <a:prstGeom prst="rect">
            <a:avLst/>
          </a:prstGeom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ACE7EF64-9A16-2A7E-BBA0-8A324C625889}"/>
              </a:ext>
            </a:extLst>
          </p:cNvPr>
          <p:cNvSpPr/>
          <p:nvPr/>
        </p:nvSpPr>
        <p:spPr>
          <a:xfrm rot="20040875">
            <a:off x="8724174" y="3854228"/>
            <a:ext cx="236608" cy="476025"/>
          </a:xfrm>
          <a:prstGeom prst="ellipse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630526B-0400-E5B0-52C3-F0948BD56EA0}"/>
              </a:ext>
            </a:extLst>
          </p:cNvPr>
          <p:cNvSpPr txBox="1"/>
          <p:nvPr/>
        </p:nvSpPr>
        <p:spPr>
          <a:xfrm>
            <a:off x="7088642" y="4066640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更靠近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SSBI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6041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2C786-12EB-34DB-D167-3BE117D84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F6027C7-E31E-4449-F20C-E759BEEE855E}"/>
              </a:ext>
            </a:extLst>
          </p:cNvPr>
          <p:cNvSpPr txBox="1"/>
          <p:nvPr/>
        </p:nvSpPr>
        <p:spPr>
          <a:xfrm>
            <a:off x="1054100" y="104775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双边带信号性能损失原因探究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0D0C7E1-499A-C763-44E8-31BB97DFF1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8002010"/>
              </p:ext>
            </p:extLst>
          </p:nvPr>
        </p:nvGraphicFramePr>
        <p:xfrm>
          <a:off x="1377265" y="1747837"/>
          <a:ext cx="6394450" cy="168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517560" imgH="927000" progId="Equation.DSMT4">
                  <p:embed/>
                </p:oleObj>
              </mc:Choice>
              <mc:Fallback>
                <p:oleObj name="Equation" r:id="rId2" imgW="3517560" imgH="927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7265" y="1747837"/>
                        <a:ext cx="6394450" cy="168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08358C82-9D81-C54A-F853-82745BE25438}"/>
              </a:ext>
            </a:extLst>
          </p:cNvPr>
          <p:cNvSpPr txBox="1"/>
          <p:nvPr/>
        </p:nvSpPr>
        <p:spPr>
          <a:xfrm>
            <a:off x="1054100" y="4191000"/>
            <a:ext cx="7470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分为</a:t>
            </a:r>
            <a:r>
              <a:rPr lang="en-US" altLang="zh-CN" dirty="0"/>
              <a:t>dither</a:t>
            </a:r>
            <a:r>
              <a:rPr lang="zh-CN" altLang="en-US" dirty="0"/>
              <a:t>信号自拍频；</a:t>
            </a:r>
            <a:r>
              <a:rPr lang="en-US" altLang="zh-CN" dirty="0"/>
              <a:t>dither</a:t>
            </a:r>
            <a:r>
              <a:rPr lang="zh-CN" altLang="en-US" dirty="0"/>
              <a:t>信号之间的交调项；</a:t>
            </a:r>
            <a:r>
              <a:rPr lang="en-US" altLang="zh-CN" dirty="0"/>
              <a:t>dither</a:t>
            </a:r>
            <a:r>
              <a:rPr lang="zh-CN" altLang="en-US" dirty="0"/>
              <a:t>信号的平方项；</a:t>
            </a:r>
            <a:endParaRPr lang="en-US" altLang="zh-CN" dirty="0"/>
          </a:p>
          <a:p>
            <a:r>
              <a:rPr lang="zh-CN" altLang="en-US" dirty="0"/>
              <a:t>载波与</a:t>
            </a:r>
            <a:r>
              <a:rPr lang="en-US" altLang="zh-CN" dirty="0"/>
              <a:t>dither</a:t>
            </a:r>
            <a:r>
              <a:rPr lang="zh-CN" altLang="en-US" dirty="0"/>
              <a:t>信号的交调项；传输信号与</a:t>
            </a:r>
            <a:r>
              <a:rPr lang="en-US" altLang="zh-CN" dirty="0"/>
              <a:t>dither</a:t>
            </a:r>
            <a:r>
              <a:rPr lang="zh-CN" altLang="en-US" dirty="0"/>
              <a:t>信号的交调项</a:t>
            </a:r>
          </a:p>
        </p:txBody>
      </p:sp>
    </p:spTree>
    <p:extLst>
      <p:ext uri="{BB962C8B-B14F-4D97-AF65-F5344CB8AC3E}">
        <p14:creationId xmlns:p14="http://schemas.microsoft.com/office/powerpoint/2010/main" val="4289311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683E2-0A34-49D3-0CB0-5101EF0A3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A3B47A-A93E-35AB-4C71-21745F820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53" y="1649505"/>
            <a:ext cx="4572000" cy="381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F2F93BB-12E9-F08B-8E43-3B6F4030B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059" y="1649505"/>
            <a:ext cx="4572000" cy="3810000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5F3788C6-4C0E-3E0F-8E58-AC17CA79BDEB}"/>
              </a:ext>
            </a:extLst>
          </p:cNvPr>
          <p:cNvSpPr/>
          <p:nvPr/>
        </p:nvSpPr>
        <p:spPr>
          <a:xfrm rot="6835582">
            <a:off x="9692361" y="4105238"/>
            <a:ext cx="236608" cy="476025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2726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5ACE7-A6A3-4F50-8E6E-10BD8DD1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组合 476">
            <a:extLst>
              <a:ext uri="{FF2B5EF4-FFF2-40B4-BE49-F238E27FC236}">
                <a16:creationId xmlns:a16="http://schemas.microsoft.com/office/drawing/2014/main" id="{E5E227E5-34A5-5819-B583-B48FA9C28A42}"/>
              </a:ext>
            </a:extLst>
          </p:cNvPr>
          <p:cNvGrpSpPr/>
          <p:nvPr/>
        </p:nvGrpSpPr>
        <p:grpSpPr>
          <a:xfrm>
            <a:off x="4950573" y="2333626"/>
            <a:ext cx="1947863" cy="1785937"/>
            <a:chOff x="7451725" y="2616201"/>
            <a:chExt cx="1947863" cy="1785937"/>
          </a:xfrm>
        </p:grpSpPr>
        <p:sp>
          <p:nvSpPr>
            <p:cNvPr id="39" name="Rectangle 438">
              <a:extLst>
                <a:ext uri="{FF2B5EF4-FFF2-40B4-BE49-F238E27FC236}">
                  <a16:creationId xmlns:a16="http://schemas.microsoft.com/office/drawing/2014/main" id="{A409231E-BD4C-8EA3-9A9B-95A235AE4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2616201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0%Vpi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Line 439">
              <a:extLst>
                <a:ext uri="{FF2B5EF4-FFF2-40B4-BE49-F238E27FC236}">
                  <a16:creationId xmlns:a16="http://schemas.microsoft.com/office/drawing/2014/main" id="{5F4D82D4-7A78-8619-59B2-4086890CB9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270192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00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440">
              <a:extLst>
                <a:ext uri="{FF2B5EF4-FFF2-40B4-BE49-F238E27FC236}">
                  <a16:creationId xmlns:a16="http://schemas.microsoft.com/office/drawing/2014/main" id="{C58F0035-037B-0E35-EEC5-5E6497986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4125" y="2663826"/>
              <a:ext cx="76200" cy="76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Rectangle 441">
              <a:extLst>
                <a:ext uri="{FF2B5EF4-FFF2-40B4-BE49-F238E27FC236}">
                  <a16:creationId xmlns:a16="http://schemas.microsoft.com/office/drawing/2014/main" id="{22EF34F7-04BE-B7A7-8F02-9948E39BA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4125" y="2663826"/>
              <a:ext cx="76200" cy="76200"/>
            </a:xfrm>
            <a:prstGeom prst="rect">
              <a:avLst/>
            </a:prstGeom>
            <a:noFill/>
            <a:ln w="19050" cap="flat">
              <a:solidFill>
                <a:srgbClr val="0000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Rectangle 442">
              <a:extLst>
                <a:ext uri="{FF2B5EF4-FFF2-40B4-BE49-F238E27FC236}">
                  <a16:creationId xmlns:a16="http://schemas.microsoft.com/office/drawing/2014/main" id="{EC0D4062-748F-3E8A-07CD-B3ABEA1EB6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2817813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8%Vpi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4" name="Line 443">
              <a:extLst>
                <a:ext uri="{FF2B5EF4-FFF2-40B4-BE49-F238E27FC236}">
                  <a16:creationId xmlns:a16="http://schemas.microsoft.com/office/drawing/2014/main" id="{ABEAD64D-C036-AAE4-9152-D48D319756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289877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Oval 444">
              <a:extLst>
                <a:ext uri="{FF2B5EF4-FFF2-40B4-BE49-F238E27FC236}">
                  <a16:creationId xmlns:a16="http://schemas.microsoft.com/office/drawing/2014/main" id="{04A71CBD-8BFE-40AA-6712-F94083EA6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91425" y="2847976"/>
              <a:ext cx="103188" cy="101600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5">
              <a:extLst>
                <a:ext uri="{FF2B5EF4-FFF2-40B4-BE49-F238E27FC236}">
                  <a16:creationId xmlns:a16="http://schemas.microsoft.com/office/drawing/2014/main" id="{79239A5C-7FDE-67B9-5A38-1DDB9A0C16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1900" y="2838451"/>
              <a:ext cx="122238" cy="120650"/>
            </a:xfrm>
            <a:custGeom>
              <a:avLst/>
              <a:gdLst>
                <a:gd name="T0" fmla="*/ 101 w 203"/>
                <a:gd name="T1" fmla="*/ 32 h 203"/>
                <a:gd name="T2" fmla="*/ 171 w 203"/>
                <a:gd name="T3" fmla="*/ 101 h 203"/>
                <a:gd name="T4" fmla="*/ 171 w 203"/>
                <a:gd name="T5" fmla="*/ 101 h 203"/>
                <a:gd name="T6" fmla="*/ 101 w 203"/>
                <a:gd name="T7" fmla="*/ 171 h 203"/>
                <a:gd name="T8" fmla="*/ 32 w 203"/>
                <a:gd name="T9" fmla="*/ 101 h 203"/>
                <a:gd name="T10" fmla="*/ 101 w 203"/>
                <a:gd name="T11" fmla="*/ 32 h 203"/>
                <a:gd name="T12" fmla="*/ 101 w 203"/>
                <a:gd name="T13" fmla="*/ 0 h 203"/>
                <a:gd name="T14" fmla="*/ 0 w 203"/>
                <a:gd name="T15" fmla="*/ 101 h 203"/>
                <a:gd name="T16" fmla="*/ 101 w 203"/>
                <a:gd name="T17" fmla="*/ 203 h 203"/>
                <a:gd name="T18" fmla="*/ 203 w 203"/>
                <a:gd name="T19" fmla="*/ 101 h 203"/>
                <a:gd name="T20" fmla="*/ 203 w 203"/>
                <a:gd name="T21" fmla="*/ 101 h 203"/>
                <a:gd name="T22" fmla="*/ 101 w 203"/>
                <a:gd name="T2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3" h="203">
                  <a:moveTo>
                    <a:pt x="101" y="32"/>
                  </a:moveTo>
                  <a:cubicBezTo>
                    <a:pt x="140" y="32"/>
                    <a:pt x="171" y="63"/>
                    <a:pt x="171" y="101"/>
                  </a:cubicBezTo>
                  <a:lnTo>
                    <a:pt x="171" y="101"/>
                  </a:lnTo>
                  <a:cubicBezTo>
                    <a:pt x="171" y="140"/>
                    <a:pt x="140" y="171"/>
                    <a:pt x="101" y="171"/>
                  </a:cubicBezTo>
                  <a:cubicBezTo>
                    <a:pt x="63" y="171"/>
                    <a:pt x="32" y="140"/>
                    <a:pt x="32" y="101"/>
                  </a:cubicBezTo>
                  <a:cubicBezTo>
                    <a:pt x="32" y="63"/>
                    <a:pt x="63" y="32"/>
                    <a:pt x="101" y="32"/>
                  </a:cubicBezTo>
                  <a:close/>
                  <a:moveTo>
                    <a:pt x="101" y="0"/>
                  </a:moveTo>
                  <a:cubicBezTo>
                    <a:pt x="46" y="0"/>
                    <a:pt x="0" y="46"/>
                    <a:pt x="0" y="101"/>
                  </a:cubicBezTo>
                  <a:cubicBezTo>
                    <a:pt x="0" y="157"/>
                    <a:pt x="46" y="203"/>
                    <a:pt x="101" y="203"/>
                  </a:cubicBezTo>
                  <a:cubicBezTo>
                    <a:pt x="157" y="203"/>
                    <a:pt x="203" y="157"/>
                    <a:pt x="203" y="101"/>
                  </a:cubicBezTo>
                  <a:lnTo>
                    <a:pt x="203" y="101"/>
                  </a:lnTo>
                  <a:cubicBezTo>
                    <a:pt x="203" y="46"/>
                    <a:pt x="157" y="0"/>
                    <a:pt x="101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Rectangle 446">
              <a:extLst>
                <a:ext uri="{FF2B5EF4-FFF2-40B4-BE49-F238E27FC236}">
                  <a16:creationId xmlns:a16="http://schemas.microsoft.com/office/drawing/2014/main" id="{49BBAAFA-0738-7DB2-1E55-F458DD849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008313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8%Vpi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Line 447">
              <a:extLst>
                <a:ext uri="{FF2B5EF4-FFF2-40B4-BE49-F238E27FC236}">
                  <a16:creationId xmlns:a16="http://schemas.microsoft.com/office/drawing/2014/main" id="{3A9294E5-C4FD-948F-FFE0-45182DA775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09403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FF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48">
              <a:extLst>
                <a:ext uri="{FF2B5EF4-FFF2-40B4-BE49-F238E27FC236}">
                  <a16:creationId xmlns:a16="http://schemas.microsoft.com/office/drawing/2014/main" id="{89F0D7D5-99B5-A235-363B-A8C2EE475F8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025776"/>
              <a:ext cx="117475" cy="101600"/>
            </a:xfrm>
            <a:custGeom>
              <a:avLst/>
              <a:gdLst>
                <a:gd name="T0" fmla="*/ 36 w 74"/>
                <a:gd name="T1" fmla="*/ 0 h 64"/>
                <a:gd name="T2" fmla="*/ 0 w 74"/>
                <a:gd name="T3" fmla="*/ 64 h 64"/>
                <a:gd name="T4" fmla="*/ 74 w 74"/>
                <a:gd name="T5" fmla="*/ 64 h 64"/>
                <a:gd name="T6" fmla="*/ 36 w 74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0"/>
                  </a:moveTo>
                  <a:lnTo>
                    <a:pt x="0" y="64"/>
                  </a:lnTo>
                  <a:lnTo>
                    <a:pt x="74" y="6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49">
              <a:extLst>
                <a:ext uri="{FF2B5EF4-FFF2-40B4-BE49-F238E27FC236}">
                  <a16:creationId xmlns:a16="http://schemas.microsoft.com/office/drawing/2014/main" id="{AD060C52-6C4B-C2FF-55F2-029E1C8BD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025776"/>
              <a:ext cx="117475" cy="101600"/>
            </a:xfrm>
            <a:custGeom>
              <a:avLst/>
              <a:gdLst>
                <a:gd name="T0" fmla="*/ 36 w 74"/>
                <a:gd name="T1" fmla="*/ 0 h 64"/>
                <a:gd name="T2" fmla="*/ 0 w 74"/>
                <a:gd name="T3" fmla="*/ 64 h 64"/>
                <a:gd name="T4" fmla="*/ 74 w 74"/>
                <a:gd name="T5" fmla="*/ 64 h 64"/>
                <a:gd name="T6" fmla="*/ 36 w 74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0"/>
                  </a:moveTo>
                  <a:lnTo>
                    <a:pt x="0" y="64"/>
                  </a:lnTo>
                  <a:lnTo>
                    <a:pt x="74" y="64"/>
                  </a:lnTo>
                  <a:lnTo>
                    <a:pt x="36" y="0"/>
                  </a:lnTo>
                  <a:close/>
                </a:path>
              </a:pathLst>
            </a:custGeom>
            <a:noFill/>
            <a:ln w="19050" cap="flat">
              <a:solidFill>
                <a:srgbClr val="00FF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Rectangle 450">
              <a:extLst>
                <a:ext uri="{FF2B5EF4-FFF2-40B4-BE49-F238E27FC236}">
                  <a16:creationId xmlns:a16="http://schemas.microsoft.com/office/drawing/2014/main" id="{D707B411-F6E5-E0DC-A585-70E76C2D9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208338"/>
              <a:ext cx="136525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10%Vpi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2" name="Line 451">
              <a:extLst>
                <a:ext uri="{FF2B5EF4-FFF2-40B4-BE49-F238E27FC236}">
                  <a16:creationId xmlns:a16="http://schemas.microsoft.com/office/drawing/2014/main" id="{E942B579-8FF3-1835-2B99-5FB4FB7126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289301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002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2">
              <a:extLst>
                <a:ext uri="{FF2B5EF4-FFF2-40B4-BE49-F238E27FC236}">
                  <a16:creationId xmlns:a16="http://schemas.microsoft.com/office/drawing/2014/main" id="{F20CE260-2456-9BC8-AB49-DEBA1FD915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1425" y="3222626"/>
              <a:ext cx="103188" cy="134938"/>
            </a:xfrm>
            <a:custGeom>
              <a:avLst/>
              <a:gdLst>
                <a:gd name="T0" fmla="*/ 0 w 65"/>
                <a:gd name="T1" fmla="*/ 42 h 85"/>
                <a:gd name="T2" fmla="*/ 32 w 65"/>
                <a:gd name="T3" fmla="*/ 85 h 85"/>
                <a:gd name="T4" fmla="*/ 65 w 65"/>
                <a:gd name="T5" fmla="*/ 42 h 85"/>
                <a:gd name="T6" fmla="*/ 32 w 65"/>
                <a:gd name="T7" fmla="*/ 0 h 85"/>
                <a:gd name="T8" fmla="*/ 0 w 65"/>
                <a:gd name="T9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85">
                  <a:moveTo>
                    <a:pt x="0" y="42"/>
                  </a:moveTo>
                  <a:lnTo>
                    <a:pt x="32" y="85"/>
                  </a:lnTo>
                  <a:lnTo>
                    <a:pt x="65" y="42"/>
                  </a:lnTo>
                  <a:lnTo>
                    <a:pt x="32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53">
              <a:extLst>
                <a:ext uri="{FF2B5EF4-FFF2-40B4-BE49-F238E27FC236}">
                  <a16:creationId xmlns:a16="http://schemas.microsoft.com/office/drawing/2014/main" id="{D3D8269E-F09D-1C63-0286-9C47D5A00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1425" y="3222626"/>
              <a:ext cx="103188" cy="134938"/>
            </a:xfrm>
            <a:custGeom>
              <a:avLst/>
              <a:gdLst>
                <a:gd name="T0" fmla="*/ 0 w 65"/>
                <a:gd name="T1" fmla="*/ 42 h 85"/>
                <a:gd name="T2" fmla="*/ 32 w 65"/>
                <a:gd name="T3" fmla="*/ 85 h 85"/>
                <a:gd name="T4" fmla="*/ 65 w 65"/>
                <a:gd name="T5" fmla="*/ 42 h 85"/>
                <a:gd name="T6" fmla="*/ 32 w 65"/>
                <a:gd name="T7" fmla="*/ 0 h 85"/>
                <a:gd name="T8" fmla="*/ 0 w 65"/>
                <a:gd name="T9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85">
                  <a:moveTo>
                    <a:pt x="0" y="42"/>
                  </a:moveTo>
                  <a:lnTo>
                    <a:pt x="32" y="85"/>
                  </a:lnTo>
                  <a:lnTo>
                    <a:pt x="65" y="42"/>
                  </a:lnTo>
                  <a:lnTo>
                    <a:pt x="32" y="0"/>
                  </a:lnTo>
                  <a:lnTo>
                    <a:pt x="0" y="42"/>
                  </a:lnTo>
                  <a:close/>
                </a:path>
              </a:pathLst>
            </a:custGeom>
            <a:noFill/>
            <a:ln w="19050" cap="flat">
              <a:solidFill>
                <a:srgbClr val="00002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Rectangle 454">
              <a:extLst>
                <a:ext uri="{FF2B5EF4-FFF2-40B4-BE49-F238E27FC236}">
                  <a16:creationId xmlns:a16="http://schemas.microsoft.com/office/drawing/2014/main" id="{58EE1AF5-EEF4-A0AB-EEAD-3C946CF075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400426"/>
              <a:ext cx="15367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10%Vpi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56" name="Line 455">
              <a:extLst>
                <a:ext uri="{FF2B5EF4-FFF2-40B4-BE49-F238E27FC236}">
                  <a16:creationId xmlns:a16="http://schemas.microsoft.com/office/drawing/2014/main" id="{3E7D5A31-D58F-B72C-5918-3CA699CF26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486151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1AB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456">
              <a:extLst>
                <a:ext uri="{FF2B5EF4-FFF2-40B4-BE49-F238E27FC236}">
                  <a16:creationId xmlns:a16="http://schemas.microsoft.com/office/drawing/2014/main" id="{04E88EE1-884E-E081-49DA-6F93A1DC3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3427413"/>
              <a:ext cx="101600" cy="117475"/>
            </a:xfrm>
            <a:custGeom>
              <a:avLst/>
              <a:gdLst>
                <a:gd name="T0" fmla="*/ 64 w 64"/>
                <a:gd name="T1" fmla="*/ 37 h 74"/>
                <a:gd name="T2" fmla="*/ 0 w 64"/>
                <a:gd name="T3" fmla="*/ 0 h 74"/>
                <a:gd name="T4" fmla="*/ 0 w 64"/>
                <a:gd name="T5" fmla="*/ 74 h 74"/>
                <a:gd name="T6" fmla="*/ 64 w 64"/>
                <a:gd name="T7" fmla="*/ 3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74">
                  <a:moveTo>
                    <a:pt x="64" y="37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64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457">
              <a:extLst>
                <a:ext uri="{FF2B5EF4-FFF2-40B4-BE49-F238E27FC236}">
                  <a16:creationId xmlns:a16="http://schemas.microsoft.com/office/drawing/2014/main" id="{1B043270-51D6-A84D-E87C-6F188B87B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3427413"/>
              <a:ext cx="101600" cy="117475"/>
            </a:xfrm>
            <a:custGeom>
              <a:avLst/>
              <a:gdLst>
                <a:gd name="T0" fmla="*/ 64 w 64"/>
                <a:gd name="T1" fmla="*/ 37 h 74"/>
                <a:gd name="T2" fmla="*/ 0 w 64"/>
                <a:gd name="T3" fmla="*/ 0 h 74"/>
                <a:gd name="T4" fmla="*/ 0 w 64"/>
                <a:gd name="T5" fmla="*/ 74 h 74"/>
                <a:gd name="T6" fmla="*/ 64 w 64"/>
                <a:gd name="T7" fmla="*/ 3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74">
                  <a:moveTo>
                    <a:pt x="64" y="37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64" y="37"/>
                  </a:lnTo>
                  <a:close/>
                </a:path>
              </a:pathLst>
            </a:custGeom>
            <a:noFill/>
            <a:ln w="19050" cap="flat">
              <a:solidFill>
                <a:srgbClr val="FF1AB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Rectangle 458">
              <a:extLst>
                <a:ext uri="{FF2B5EF4-FFF2-40B4-BE49-F238E27FC236}">
                  <a16:creationId xmlns:a16="http://schemas.microsoft.com/office/drawing/2014/main" id="{DB82E8AE-7F00-83DC-28EE-470FFD93C8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600451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5%Vpi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0" name="Line 459">
              <a:extLst>
                <a:ext uri="{FF2B5EF4-FFF2-40B4-BE49-F238E27FC236}">
                  <a16:creationId xmlns:a16="http://schemas.microsoft.com/office/drawing/2014/main" id="{DE21889C-99A5-3B01-CDC8-7044A17A31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681413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D3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460">
              <a:extLst>
                <a:ext uri="{FF2B5EF4-FFF2-40B4-BE49-F238E27FC236}">
                  <a16:creationId xmlns:a16="http://schemas.microsoft.com/office/drawing/2014/main" id="{1424A502-AA9E-E1AF-DCE4-4741DD2E3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648076"/>
              <a:ext cx="117475" cy="101600"/>
            </a:xfrm>
            <a:custGeom>
              <a:avLst/>
              <a:gdLst>
                <a:gd name="T0" fmla="*/ 36 w 74"/>
                <a:gd name="T1" fmla="*/ 64 h 64"/>
                <a:gd name="T2" fmla="*/ 0 w 74"/>
                <a:gd name="T3" fmla="*/ 0 h 64"/>
                <a:gd name="T4" fmla="*/ 74 w 74"/>
                <a:gd name="T5" fmla="*/ 0 h 64"/>
                <a:gd name="T6" fmla="*/ 36 w 74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64"/>
                  </a:moveTo>
                  <a:lnTo>
                    <a:pt x="0" y="0"/>
                  </a:lnTo>
                  <a:lnTo>
                    <a:pt x="74" y="0"/>
                  </a:lnTo>
                  <a:lnTo>
                    <a:pt x="36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461">
              <a:extLst>
                <a:ext uri="{FF2B5EF4-FFF2-40B4-BE49-F238E27FC236}">
                  <a16:creationId xmlns:a16="http://schemas.microsoft.com/office/drawing/2014/main" id="{CD15DAF8-91D0-3329-3FF7-C1704E920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648076"/>
              <a:ext cx="117475" cy="101600"/>
            </a:xfrm>
            <a:custGeom>
              <a:avLst/>
              <a:gdLst>
                <a:gd name="T0" fmla="*/ 36 w 74"/>
                <a:gd name="T1" fmla="*/ 64 h 64"/>
                <a:gd name="T2" fmla="*/ 0 w 74"/>
                <a:gd name="T3" fmla="*/ 0 h 64"/>
                <a:gd name="T4" fmla="*/ 74 w 74"/>
                <a:gd name="T5" fmla="*/ 0 h 64"/>
                <a:gd name="T6" fmla="*/ 36 w 74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64"/>
                  </a:moveTo>
                  <a:lnTo>
                    <a:pt x="0" y="0"/>
                  </a:lnTo>
                  <a:lnTo>
                    <a:pt x="74" y="0"/>
                  </a:lnTo>
                  <a:lnTo>
                    <a:pt x="36" y="64"/>
                  </a:lnTo>
                  <a:close/>
                </a:path>
              </a:pathLst>
            </a:custGeom>
            <a:noFill/>
            <a:ln w="19050" cap="flat">
              <a:solidFill>
                <a:srgbClr val="FFD3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Rectangle 462">
              <a:extLst>
                <a:ext uri="{FF2B5EF4-FFF2-40B4-BE49-F238E27FC236}">
                  <a16:creationId xmlns:a16="http://schemas.microsoft.com/office/drawing/2014/main" id="{886A1312-A8AB-CC75-3752-4289EA15FE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790951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5%Vpi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4" name="Line 463">
              <a:extLst>
                <a:ext uri="{FF2B5EF4-FFF2-40B4-BE49-F238E27FC236}">
                  <a16:creationId xmlns:a16="http://schemas.microsoft.com/office/drawing/2014/main" id="{5925FD4A-D620-129A-068B-4A91FE7417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87667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58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464">
              <a:extLst>
                <a:ext uri="{FF2B5EF4-FFF2-40B4-BE49-F238E27FC236}">
                  <a16:creationId xmlns:a16="http://schemas.microsoft.com/office/drawing/2014/main" id="{C1FF421C-1EDF-9017-0B33-1641E8E92E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5075" y="3819526"/>
              <a:ext cx="114300" cy="114300"/>
            </a:xfrm>
            <a:custGeom>
              <a:avLst/>
              <a:gdLst>
                <a:gd name="T0" fmla="*/ 36 w 72"/>
                <a:gd name="T1" fmla="*/ 0 h 72"/>
                <a:gd name="T2" fmla="*/ 36 w 72"/>
                <a:gd name="T3" fmla="*/ 72 h 72"/>
                <a:gd name="T4" fmla="*/ 36 w 72"/>
                <a:gd name="T5" fmla="*/ 0 h 72"/>
                <a:gd name="T6" fmla="*/ 0 w 72"/>
                <a:gd name="T7" fmla="*/ 36 h 72"/>
                <a:gd name="T8" fmla="*/ 72 w 72"/>
                <a:gd name="T9" fmla="*/ 36 h 72"/>
                <a:gd name="T10" fmla="*/ 0 w 72"/>
                <a:gd name="T11" fmla="*/ 36 h 72"/>
                <a:gd name="T12" fmla="*/ 14 w 72"/>
                <a:gd name="T13" fmla="*/ 14 h 72"/>
                <a:gd name="T14" fmla="*/ 59 w 72"/>
                <a:gd name="T15" fmla="*/ 59 h 72"/>
                <a:gd name="T16" fmla="*/ 14 w 72"/>
                <a:gd name="T17" fmla="*/ 14 h 72"/>
                <a:gd name="T18" fmla="*/ 14 w 72"/>
                <a:gd name="T19" fmla="*/ 59 h 72"/>
                <a:gd name="T20" fmla="*/ 59 w 72"/>
                <a:gd name="T21" fmla="*/ 14 h 72"/>
                <a:gd name="T22" fmla="*/ 14 w 72"/>
                <a:gd name="T23" fmla="*/ 5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72">
                  <a:moveTo>
                    <a:pt x="36" y="0"/>
                  </a:moveTo>
                  <a:lnTo>
                    <a:pt x="36" y="72"/>
                  </a:lnTo>
                  <a:lnTo>
                    <a:pt x="36" y="0"/>
                  </a:lnTo>
                  <a:close/>
                  <a:moveTo>
                    <a:pt x="0" y="36"/>
                  </a:moveTo>
                  <a:lnTo>
                    <a:pt x="72" y="36"/>
                  </a:lnTo>
                  <a:lnTo>
                    <a:pt x="0" y="36"/>
                  </a:lnTo>
                  <a:close/>
                  <a:moveTo>
                    <a:pt x="14" y="14"/>
                  </a:moveTo>
                  <a:lnTo>
                    <a:pt x="59" y="59"/>
                  </a:lnTo>
                  <a:lnTo>
                    <a:pt x="14" y="14"/>
                  </a:lnTo>
                  <a:close/>
                  <a:moveTo>
                    <a:pt x="14" y="59"/>
                  </a:moveTo>
                  <a:lnTo>
                    <a:pt x="59" y="14"/>
                  </a:lnTo>
                  <a:lnTo>
                    <a:pt x="14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465">
              <a:extLst>
                <a:ext uri="{FF2B5EF4-FFF2-40B4-BE49-F238E27FC236}">
                  <a16:creationId xmlns:a16="http://schemas.microsoft.com/office/drawing/2014/main" id="{702F17CC-CE67-EE69-0AA9-4762033D52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5075" y="3819526"/>
              <a:ext cx="114300" cy="114300"/>
            </a:xfrm>
            <a:custGeom>
              <a:avLst/>
              <a:gdLst>
                <a:gd name="T0" fmla="*/ 36 w 72"/>
                <a:gd name="T1" fmla="*/ 0 h 72"/>
                <a:gd name="T2" fmla="*/ 36 w 72"/>
                <a:gd name="T3" fmla="*/ 72 h 72"/>
                <a:gd name="T4" fmla="*/ 0 w 72"/>
                <a:gd name="T5" fmla="*/ 36 h 72"/>
                <a:gd name="T6" fmla="*/ 72 w 72"/>
                <a:gd name="T7" fmla="*/ 36 h 72"/>
                <a:gd name="T8" fmla="*/ 14 w 72"/>
                <a:gd name="T9" fmla="*/ 14 h 72"/>
                <a:gd name="T10" fmla="*/ 59 w 72"/>
                <a:gd name="T11" fmla="*/ 59 h 72"/>
                <a:gd name="T12" fmla="*/ 14 w 72"/>
                <a:gd name="T13" fmla="*/ 59 h 72"/>
                <a:gd name="T14" fmla="*/ 59 w 72"/>
                <a:gd name="T15" fmla="*/ 1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36" y="0"/>
                  </a:moveTo>
                  <a:lnTo>
                    <a:pt x="36" y="72"/>
                  </a:lnTo>
                  <a:moveTo>
                    <a:pt x="0" y="36"/>
                  </a:moveTo>
                  <a:lnTo>
                    <a:pt x="72" y="36"/>
                  </a:lnTo>
                  <a:moveTo>
                    <a:pt x="14" y="14"/>
                  </a:moveTo>
                  <a:lnTo>
                    <a:pt x="59" y="59"/>
                  </a:lnTo>
                  <a:moveTo>
                    <a:pt x="14" y="59"/>
                  </a:moveTo>
                  <a:lnTo>
                    <a:pt x="59" y="14"/>
                  </a:lnTo>
                </a:path>
              </a:pathLst>
            </a:custGeom>
            <a:noFill/>
            <a:ln w="19050" cap="flat">
              <a:solidFill>
                <a:srgbClr val="0058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Rectangle 466">
              <a:extLst>
                <a:ext uri="{FF2B5EF4-FFF2-40B4-BE49-F238E27FC236}">
                  <a16:creationId xmlns:a16="http://schemas.microsoft.com/office/drawing/2014/main" id="{C7D9A7B0-AADA-BA22-7AFB-B23288C3A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992563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2%Vpi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68" name="Line 467">
              <a:extLst>
                <a:ext uri="{FF2B5EF4-FFF2-40B4-BE49-F238E27FC236}">
                  <a16:creationId xmlns:a16="http://schemas.microsoft.com/office/drawing/2014/main" id="{CDDF9AA4-7DCD-E607-E8CC-67D7D897AFF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407193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8484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468">
              <a:extLst>
                <a:ext uri="{FF2B5EF4-FFF2-40B4-BE49-F238E27FC236}">
                  <a16:creationId xmlns:a16="http://schemas.microsoft.com/office/drawing/2014/main" id="{4CB48F94-FFCB-F9FF-2670-F4B9467298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600" y="4022726"/>
              <a:ext cx="96838" cy="92075"/>
            </a:xfrm>
            <a:custGeom>
              <a:avLst/>
              <a:gdLst>
                <a:gd name="T0" fmla="*/ 0 w 61"/>
                <a:gd name="T1" fmla="*/ 22 h 58"/>
                <a:gd name="T2" fmla="*/ 23 w 61"/>
                <a:gd name="T3" fmla="*/ 22 h 58"/>
                <a:gd name="T4" fmla="*/ 30 w 61"/>
                <a:gd name="T5" fmla="*/ 0 h 58"/>
                <a:gd name="T6" fmla="*/ 38 w 61"/>
                <a:gd name="T7" fmla="*/ 22 h 58"/>
                <a:gd name="T8" fmla="*/ 61 w 61"/>
                <a:gd name="T9" fmla="*/ 22 h 58"/>
                <a:gd name="T10" fmla="*/ 43 w 61"/>
                <a:gd name="T11" fmla="*/ 36 h 58"/>
                <a:gd name="T12" fmla="*/ 50 w 61"/>
                <a:gd name="T13" fmla="*/ 58 h 58"/>
                <a:gd name="T14" fmla="*/ 30 w 61"/>
                <a:gd name="T15" fmla="*/ 45 h 58"/>
                <a:gd name="T16" fmla="*/ 12 w 61"/>
                <a:gd name="T17" fmla="*/ 58 h 58"/>
                <a:gd name="T18" fmla="*/ 18 w 61"/>
                <a:gd name="T19" fmla="*/ 36 h 58"/>
                <a:gd name="T20" fmla="*/ 0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0" y="22"/>
                  </a:moveTo>
                  <a:lnTo>
                    <a:pt x="23" y="22"/>
                  </a:lnTo>
                  <a:lnTo>
                    <a:pt x="30" y="0"/>
                  </a:lnTo>
                  <a:lnTo>
                    <a:pt x="38" y="22"/>
                  </a:lnTo>
                  <a:lnTo>
                    <a:pt x="61" y="22"/>
                  </a:lnTo>
                  <a:lnTo>
                    <a:pt x="43" y="36"/>
                  </a:lnTo>
                  <a:lnTo>
                    <a:pt x="50" y="58"/>
                  </a:lnTo>
                  <a:lnTo>
                    <a:pt x="30" y="45"/>
                  </a:lnTo>
                  <a:lnTo>
                    <a:pt x="12" y="58"/>
                  </a:lnTo>
                  <a:lnTo>
                    <a:pt x="18" y="36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469">
              <a:extLst>
                <a:ext uri="{FF2B5EF4-FFF2-40B4-BE49-F238E27FC236}">
                  <a16:creationId xmlns:a16="http://schemas.microsoft.com/office/drawing/2014/main" id="{EFA8646A-E0E2-3AF9-6ECB-61F4D6EF4F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600" y="4022726"/>
              <a:ext cx="96838" cy="92075"/>
            </a:xfrm>
            <a:custGeom>
              <a:avLst/>
              <a:gdLst>
                <a:gd name="T0" fmla="*/ 0 w 61"/>
                <a:gd name="T1" fmla="*/ 22 h 58"/>
                <a:gd name="T2" fmla="*/ 23 w 61"/>
                <a:gd name="T3" fmla="*/ 22 h 58"/>
                <a:gd name="T4" fmla="*/ 30 w 61"/>
                <a:gd name="T5" fmla="*/ 0 h 58"/>
                <a:gd name="T6" fmla="*/ 38 w 61"/>
                <a:gd name="T7" fmla="*/ 22 h 58"/>
                <a:gd name="T8" fmla="*/ 61 w 61"/>
                <a:gd name="T9" fmla="*/ 22 h 58"/>
                <a:gd name="T10" fmla="*/ 43 w 61"/>
                <a:gd name="T11" fmla="*/ 36 h 58"/>
                <a:gd name="T12" fmla="*/ 50 w 61"/>
                <a:gd name="T13" fmla="*/ 58 h 58"/>
                <a:gd name="T14" fmla="*/ 30 w 61"/>
                <a:gd name="T15" fmla="*/ 45 h 58"/>
                <a:gd name="T16" fmla="*/ 12 w 61"/>
                <a:gd name="T17" fmla="*/ 58 h 58"/>
                <a:gd name="T18" fmla="*/ 18 w 61"/>
                <a:gd name="T19" fmla="*/ 36 h 58"/>
                <a:gd name="T20" fmla="*/ 0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0" y="22"/>
                  </a:moveTo>
                  <a:lnTo>
                    <a:pt x="23" y="22"/>
                  </a:lnTo>
                  <a:lnTo>
                    <a:pt x="30" y="0"/>
                  </a:lnTo>
                  <a:lnTo>
                    <a:pt x="38" y="22"/>
                  </a:lnTo>
                  <a:lnTo>
                    <a:pt x="61" y="22"/>
                  </a:lnTo>
                  <a:lnTo>
                    <a:pt x="43" y="36"/>
                  </a:lnTo>
                  <a:lnTo>
                    <a:pt x="50" y="58"/>
                  </a:lnTo>
                  <a:lnTo>
                    <a:pt x="30" y="45"/>
                  </a:lnTo>
                  <a:lnTo>
                    <a:pt x="12" y="58"/>
                  </a:lnTo>
                  <a:lnTo>
                    <a:pt x="18" y="36"/>
                  </a:lnTo>
                  <a:lnTo>
                    <a:pt x="0" y="22"/>
                  </a:lnTo>
                  <a:close/>
                </a:path>
              </a:pathLst>
            </a:custGeom>
            <a:noFill/>
            <a:ln w="19050" cap="flat">
              <a:solidFill>
                <a:srgbClr val="8484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Rectangle 470">
              <a:extLst>
                <a:ext uri="{FF2B5EF4-FFF2-40B4-BE49-F238E27FC236}">
                  <a16:creationId xmlns:a16="http://schemas.microsoft.com/office/drawing/2014/main" id="{7DA9B4E5-FD7B-D744-2064-A95F837153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4183063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2%Vpi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" name="Line 471">
              <a:extLst>
                <a:ext uri="{FF2B5EF4-FFF2-40B4-BE49-F238E27FC236}">
                  <a16:creationId xmlns:a16="http://schemas.microsoft.com/office/drawing/2014/main" id="{D051A45B-7D3E-EAC4-E0C3-B191C5DE6F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426878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9E4F4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472">
              <a:extLst>
                <a:ext uri="{FF2B5EF4-FFF2-40B4-BE49-F238E27FC236}">
                  <a16:creationId xmlns:a16="http://schemas.microsoft.com/office/drawing/2014/main" id="{312A4C5A-F231-682C-21EA-C716FAF018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3" y="4217988"/>
              <a:ext cx="87313" cy="101600"/>
            </a:xfrm>
            <a:custGeom>
              <a:avLst/>
              <a:gdLst>
                <a:gd name="T0" fmla="*/ 0 w 55"/>
                <a:gd name="T1" fmla="*/ 16 h 64"/>
                <a:gd name="T2" fmla="*/ 18 w 55"/>
                <a:gd name="T3" fmla="*/ 16 h 64"/>
                <a:gd name="T4" fmla="*/ 27 w 55"/>
                <a:gd name="T5" fmla="*/ 0 h 64"/>
                <a:gd name="T6" fmla="*/ 37 w 55"/>
                <a:gd name="T7" fmla="*/ 16 h 64"/>
                <a:gd name="T8" fmla="*/ 55 w 55"/>
                <a:gd name="T9" fmla="*/ 16 h 64"/>
                <a:gd name="T10" fmla="*/ 44 w 55"/>
                <a:gd name="T11" fmla="*/ 32 h 64"/>
                <a:gd name="T12" fmla="*/ 55 w 55"/>
                <a:gd name="T13" fmla="*/ 48 h 64"/>
                <a:gd name="T14" fmla="*/ 37 w 55"/>
                <a:gd name="T15" fmla="*/ 48 h 64"/>
                <a:gd name="T16" fmla="*/ 27 w 55"/>
                <a:gd name="T17" fmla="*/ 64 h 64"/>
                <a:gd name="T18" fmla="*/ 18 w 55"/>
                <a:gd name="T19" fmla="*/ 48 h 64"/>
                <a:gd name="T20" fmla="*/ 0 w 55"/>
                <a:gd name="T21" fmla="*/ 48 h 64"/>
                <a:gd name="T22" fmla="*/ 12 w 55"/>
                <a:gd name="T23" fmla="*/ 32 h 64"/>
                <a:gd name="T24" fmla="*/ 0 w 55"/>
                <a:gd name="T2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64">
                  <a:moveTo>
                    <a:pt x="0" y="16"/>
                  </a:moveTo>
                  <a:lnTo>
                    <a:pt x="18" y="16"/>
                  </a:lnTo>
                  <a:lnTo>
                    <a:pt x="27" y="0"/>
                  </a:lnTo>
                  <a:lnTo>
                    <a:pt x="37" y="16"/>
                  </a:lnTo>
                  <a:lnTo>
                    <a:pt x="55" y="16"/>
                  </a:lnTo>
                  <a:lnTo>
                    <a:pt x="44" y="32"/>
                  </a:lnTo>
                  <a:lnTo>
                    <a:pt x="55" y="48"/>
                  </a:lnTo>
                  <a:lnTo>
                    <a:pt x="37" y="48"/>
                  </a:lnTo>
                  <a:lnTo>
                    <a:pt x="27" y="64"/>
                  </a:lnTo>
                  <a:lnTo>
                    <a:pt x="18" y="48"/>
                  </a:lnTo>
                  <a:lnTo>
                    <a:pt x="0" y="48"/>
                  </a:lnTo>
                  <a:lnTo>
                    <a:pt x="12" y="3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473">
              <a:extLst>
                <a:ext uri="{FF2B5EF4-FFF2-40B4-BE49-F238E27FC236}">
                  <a16:creationId xmlns:a16="http://schemas.microsoft.com/office/drawing/2014/main" id="{7D7C97BC-F6CE-6B68-B18C-3930E7DC1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3" y="4217988"/>
              <a:ext cx="87313" cy="101600"/>
            </a:xfrm>
            <a:custGeom>
              <a:avLst/>
              <a:gdLst>
                <a:gd name="T0" fmla="*/ 0 w 55"/>
                <a:gd name="T1" fmla="*/ 16 h 64"/>
                <a:gd name="T2" fmla="*/ 18 w 55"/>
                <a:gd name="T3" fmla="*/ 16 h 64"/>
                <a:gd name="T4" fmla="*/ 27 w 55"/>
                <a:gd name="T5" fmla="*/ 0 h 64"/>
                <a:gd name="T6" fmla="*/ 37 w 55"/>
                <a:gd name="T7" fmla="*/ 16 h 64"/>
                <a:gd name="T8" fmla="*/ 55 w 55"/>
                <a:gd name="T9" fmla="*/ 16 h 64"/>
                <a:gd name="T10" fmla="*/ 44 w 55"/>
                <a:gd name="T11" fmla="*/ 32 h 64"/>
                <a:gd name="T12" fmla="*/ 55 w 55"/>
                <a:gd name="T13" fmla="*/ 48 h 64"/>
                <a:gd name="T14" fmla="*/ 37 w 55"/>
                <a:gd name="T15" fmla="*/ 48 h 64"/>
                <a:gd name="T16" fmla="*/ 27 w 55"/>
                <a:gd name="T17" fmla="*/ 64 h 64"/>
                <a:gd name="T18" fmla="*/ 18 w 55"/>
                <a:gd name="T19" fmla="*/ 48 h 64"/>
                <a:gd name="T20" fmla="*/ 0 w 55"/>
                <a:gd name="T21" fmla="*/ 48 h 64"/>
                <a:gd name="T22" fmla="*/ 12 w 55"/>
                <a:gd name="T23" fmla="*/ 32 h 64"/>
                <a:gd name="T24" fmla="*/ 0 w 55"/>
                <a:gd name="T2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64">
                  <a:moveTo>
                    <a:pt x="0" y="16"/>
                  </a:moveTo>
                  <a:lnTo>
                    <a:pt x="18" y="16"/>
                  </a:lnTo>
                  <a:lnTo>
                    <a:pt x="27" y="0"/>
                  </a:lnTo>
                  <a:lnTo>
                    <a:pt x="37" y="16"/>
                  </a:lnTo>
                  <a:lnTo>
                    <a:pt x="55" y="16"/>
                  </a:lnTo>
                  <a:lnTo>
                    <a:pt x="44" y="32"/>
                  </a:lnTo>
                  <a:lnTo>
                    <a:pt x="55" y="48"/>
                  </a:lnTo>
                  <a:lnTo>
                    <a:pt x="37" y="48"/>
                  </a:lnTo>
                  <a:lnTo>
                    <a:pt x="27" y="64"/>
                  </a:lnTo>
                  <a:lnTo>
                    <a:pt x="18" y="48"/>
                  </a:lnTo>
                  <a:lnTo>
                    <a:pt x="0" y="48"/>
                  </a:lnTo>
                  <a:lnTo>
                    <a:pt x="12" y="32"/>
                  </a:lnTo>
                  <a:lnTo>
                    <a:pt x="0" y="16"/>
                  </a:lnTo>
                  <a:close/>
                </a:path>
              </a:pathLst>
            </a:custGeom>
            <a:noFill/>
            <a:ln w="19050" cap="flat">
              <a:solidFill>
                <a:srgbClr val="9E4F4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478" name="图片 477">
            <a:extLst>
              <a:ext uri="{FF2B5EF4-FFF2-40B4-BE49-F238E27FC236}">
                <a16:creationId xmlns:a16="http://schemas.microsoft.com/office/drawing/2014/main" id="{F0BCF4F7-6F4B-E9C4-F52F-07FE0C7E9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82" y="1321594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18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F188864-7DF7-9CF1-B0E7-2866027BB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0" y="421342"/>
            <a:ext cx="4572000" cy="3810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525E792-A9A7-62A2-1608-1B39050A8581}"/>
              </a:ext>
            </a:extLst>
          </p:cNvPr>
          <p:cNvSpPr txBox="1"/>
          <p:nvPr/>
        </p:nvSpPr>
        <p:spPr>
          <a:xfrm>
            <a:off x="1004046" y="289560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绿线为分组解码性能；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红线为全部解码性能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046CA43-136F-494A-6F33-7386B0CD3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672" y="2428783"/>
            <a:ext cx="4572000" cy="38100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CD2BAC8F-70FF-91D2-54DA-5FD6E80CF240}"/>
              </a:ext>
            </a:extLst>
          </p:cNvPr>
          <p:cNvGrpSpPr/>
          <p:nvPr/>
        </p:nvGrpSpPr>
        <p:grpSpPr>
          <a:xfrm>
            <a:off x="9486714" y="3440815"/>
            <a:ext cx="1947863" cy="1785937"/>
            <a:chOff x="7451725" y="2616201"/>
            <a:chExt cx="1947863" cy="1785937"/>
          </a:xfrm>
        </p:grpSpPr>
        <p:sp>
          <p:nvSpPr>
            <p:cNvPr id="8" name="Rectangle 438">
              <a:extLst>
                <a:ext uri="{FF2B5EF4-FFF2-40B4-BE49-F238E27FC236}">
                  <a16:creationId xmlns:a16="http://schemas.microsoft.com/office/drawing/2014/main" id="{F839D43A-DBF5-9A58-D31C-8EF0FE8829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2616201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0%Vpi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" name="Line 439">
              <a:extLst>
                <a:ext uri="{FF2B5EF4-FFF2-40B4-BE49-F238E27FC236}">
                  <a16:creationId xmlns:a16="http://schemas.microsoft.com/office/drawing/2014/main" id="{89FE222B-8B57-A2E5-A980-C17BB7B040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270192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00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Rectangle 440">
              <a:extLst>
                <a:ext uri="{FF2B5EF4-FFF2-40B4-BE49-F238E27FC236}">
                  <a16:creationId xmlns:a16="http://schemas.microsoft.com/office/drawing/2014/main" id="{336BC25A-F695-20CC-4F7B-652304F48F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4125" y="2663826"/>
              <a:ext cx="76200" cy="76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Rectangle 441">
              <a:extLst>
                <a:ext uri="{FF2B5EF4-FFF2-40B4-BE49-F238E27FC236}">
                  <a16:creationId xmlns:a16="http://schemas.microsoft.com/office/drawing/2014/main" id="{FDB63DBE-D67D-8493-E1D4-5A0C2D7D3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4125" y="2663826"/>
              <a:ext cx="76200" cy="76200"/>
            </a:xfrm>
            <a:prstGeom prst="rect">
              <a:avLst/>
            </a:prstGeom>
            <a:noFill/>
            <a:ln w="19050" cap="flat">
              <a:solidFill>
                <a:srgbClr val="0000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442">
              <a:extLst>
                <a:ext uri="{FF2B5EF4-FFF2-40B4-BE49-F238E27FC236}">
                  <a16:creationId xmlns:a16="http://schemas.microsoft.com/office/drawing/2014/main" id="{076B1555-8F9E-D444-0F55-FEFA1BE81E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2817813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8%Vpi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3" name="Line 443">
              <a:extLst>
                <a:ext uri="{FF2B5EF4-FFF2-40B4-BE49-F238E27FC236}">
                  <a16:creationId xmlns:a16="http://schemas.microsoft.com/office/drawing/2014/main" id="{1CA27B96-47FF-9280-DA7C-950CC72319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289877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Oval 444">
              <a:extLst>
                <a:ext uri="{FF2B5EF4-FFF2-40B4-BE49-F238E27FC236}">
                  <a16:creationId xmlns:a16="http://schemas.microsoft.com/office/drawing/2014/main" id="{FC7BBDC8-3CBB-5314-8F25-0186A0AF2E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91425" y="2847976"/>
              <a:ext cx="103188" cy="101600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445">
              <a:extLst>
                <a:ext uri="{FF2B5EF4-FFF2-40B4-BE49-F238E27FC236}">
                  <a16:creationId xmlns:a16="http://schemas.microsoft.com/office/drawing/2014/main" id="{5F1BAA67-AAF1-A1BA-BF39-E2B54F9045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1900" y="2838451"/>
              <a:ext cx="122238" cy="120650"/>
            </a:xfrm>
            <a:custGeom>
              <a:avLst/>
              <a:gdLst>
                <a:gd name="T0" fmla="*/ 101 w 203"/>
                <a:gd name="T1" fmla="*/ 32 h 203"/>
                <a:gd name="T2" fmla="*/ 171 w 203"/>
                <a:gd name="T3" fmla="*/ 101 h 203"/>
                <a:gd name="T4" fmla="*/ 171 w 203"/>
                <a:gd name="T5" fmla="*/ 101 h 203"/>
                <a:gd name="T6" fmla="*/ 101 w 203"/>
                <a:gd name="T7" fmla="*/ 171 h 203"/>
                <a:gd name="T8" fmla="*/ 32 w 203"/>
                <a:gd name="T9" fmla="*/ 101 h 203"/>
                <a:gd name="T10" fmla="*/ 101 w 203"/>
                <a:gd name="T11" fmla="*/ 32 h 203"/>
                <a:gd name="T12" fmla="*/ 101 w 203"/>
                <a:gd name="T13" fmla="*/ 0 h 203"/>
                <a:gd name="T14" fmla="*/ 0 w 203"/>
                <a:gd name="T15" fmla="*/ 101 h 203"/>
                <a:gd name="T16" fmla="*/ 101 w 203"/>
                <a:gd name="T17" fmla="*/ 203 h 203"/>
                <a:gd name="T18" fmla="*/ 203 w 203"/>
                <a:gd name="T19" fmla="*/ 101 h 203"/>
                <a:gd name="T20" fmla="*/ 203 w 203"/>
                <a:gd name="T21" fmla="*/ 101 h 203"/>
                <a:gd name="T22" fmla="*/ 101 w 203"/>
                <a:gd name="T23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3" h="203">
                  <a:moveTo>
                    <a:pt x="101" y="32"/>
                  </a:moveTo>
                  <a:cubicBezTo>
                    <a:pt x="140" y="32"/>
                    <a:pt x="171" y="63"/>
                    <a:pt x="171" y="101"/>
                  </a:cubicBezTo>
                  <a:lnTo>
                    <a:pt x="171" y="101"/>
                  </a:lnTo>
                  <a:cubicBezTo>
                    <a:pt x="171" y="140"/>
                    <a:pt x="140" y="171"/>
                    <a:pt x="101" y="171"/>
                  </a:cubicBezTo>
                  <a:cubicBezTo>
                    <a:pt x="63" y="171"/>
                    <a:pt x="32" y="140"/>
                    <a:pt x="32" y="101"/>
                  </a:cubicBezTo>
                  <a:cubicBezTo>
                    <a:pt x="32" y="63"/>
                    <a:pt x="63" y="32"/>
                    <a:pt x="101" y="32"/>
                  </a:cubicBezTo>
                  <a:close/>
                  <a:moveTo>
                    <a:pt x="101" y="0"/>
                  </a:moveTo>
                  <a:cubicBezTo>
                    <a:pt x="46" y="0"/>
                    <a:pt x="0" y="46"/>
                    <a:pt x="0" y="101"/>
                  </a:cubicBezTo>
                  <a:cubicBezTo>
                    <a:pt x="0" y="157"/>
                    <a:pt x="46" y="203"/>
                    <a:pt x="101" y="203"/>
                  </a:cubicBezTo>
                  <a:cubicBezTo>
                    <a:pt x="157" y="203"/>
                    <a:pt x="203" y="157"/>
                    <a:pt x="203" y="101"/>
                  </a:cubicBezTo>
                  <a:lnTo>
                    <a:pt x="203" y="101"/>
                  </a:lnTo>
                  <a:cubicBezTo>
                    <a:pt x="203" y="46"/>
                    <a:pt x="157" y="0"/>
                    <a:pt x="101" y="0"/>
                  </a:cubicBezTo>
                  <a:close/>
                </a:path>
              </a:pathLst>
            </a:custGeom>
            <a:solidFill>
              <a:srgbClr val="FF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Rectangle 446">
              <a:extLst>
                <a:ext uri="{FF2B5EF4-FFF2-40B4-BE49-F238E27FC236}">
                  <a16:creationId xmlns:a16="http://schemas.microsoft.com/office/drawing/2014/main" id="{BB30A2DC-24DA-0210-B903-A7BCCA50A6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008313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8%Vpi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Line 447">
              <a:extLst>
                <a:ext uri="{FF2B5EF4-FFF2-40B4-BE49-F238E27FC236}">
                  <a16:creationId xmlns:a16="http://schemas.microsoft.com/office/drawing/2014/main" id="{BB6DCFED-80D2-A594-8CA1-C0B1CA724F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09403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FF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448">
              <a:extLst>
                <a:ext uri="{FF2B5EF4-FFF2-40B4-BE49-F238E27FC236}">
                  <a16:creationId xmlns:a16="http://schemas.microsoft.com/office/drawing/2014/main" id="{DAD5F0B3-E98C-A0E1-B380-4AB2DCC73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025776"/>
              <a:ext cx="117475" cy="101600"/>
            </a:xfrm>
            <a:custGeom>
              <a:avLst/>
              <a:gdLst>
                <a:gd name="T0" fmla="*/ 36 w 74"/>
                <a:gd name="T1" fmla="*/ 0 h 64"/>
                <a:gd name="T2" fmla="*/ 0 w 74"/>
                <a:gd name="T3" fmla="*/ 64 h 64"/>
                <a:gd name="T4" fmla="*/ 74 w 74"/>
                <a:gd name="T5" fmla="*/ 64 h 64"/>
                <a:gd name="T6" fmla="*/ 36 w 74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0"/>
                  </a:moveTo>
                  <a:lnTo>
                    <a:pt x="0" y="64"/>
                  </a:lnTo>
                  <a:lnTo>
                    <a:pt x="74" y="64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449">
              <a:extLst>
                <a:ext uri="{FF2B5EF4-FFF2-40B4-BE49-F238E27FC236}">
                  <a16:creationId xmlns:a16="http://schemas.microsoft.com/office/drawing/2014/main" id="{B57085F8-53BE-1286-A9D3-711329FE3B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025776"/>
              <a:ext cx="117475" cy="101600"/>
            </a:xfrm>
            <a:custGeom>
              <a:avLst/>
              <a:gdLst>
                <a:gd name="T0" fmla="*/ 36 w 74"/>
                <a:gd name="T1" fmla="*/ 0 h 64"/>
                <a:gd name="T2" fmla="*/ 0 w 74"/>
                <a:gd name="T3" fmla="*/ 64 h 64"/>
                <a:gd name="T4" fmla="*/ 74 w 74"/>
                <a:gd name="T5" fmla="*/ 64 h 64"/>
                <a:gd name="T6" fmla="*/ 36 w 74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0"/>
                  </a:moveTo>
                  <a:lnTo>
                    <a:pt x="0" y="64"/>
                  </a:lnTo>
                  <a:lnTo>
                    <a:pt x="74" y="64"/>
                  </a:lnTo>
                  <a:lnTo>
                    <a:pt x="36" y="0"/>
                  </a:lnTo>
                  <a:close/>
                </a:path>
              </a:pathLst>
            </a:custGeom>
            <a:noFill/>
            <a:ln w="19050" cap="flat">
              <a:solidFill>
                <a:srgbClr val="00FF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Rectangle 450">
              <a:extLst>
                <a:ext uri="{FF2B5EF4-FFF2-40B4-BE49-F238E27FC236}">
                  <a16:creationId xmlns:a16="http://schemas.microsoft.com/office/drawing/2014/main" id="{4FBDAE65-3CF9-CEB8-70BD-E9BCAEB18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208338"/>
              <a:ext cx="136525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10%Vpi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Line 451">
              <a:extLst>
                <a:ext uri="{FF2B5EF4-FFF2-40B4-BE49-F238E27FC236}">
                  <a16:creationId xmlns:a16="http://schemas.microsoft.com/office/drawing/2014/main" id="{30A6E49A-0855-CF66-2F06-284E5AB706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289301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002C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452">
              <a:extLst>
                <a:ext uri="{FF2B5EF4-FFF2-40B4-BE49-F238E27FC236}">
                  <a16:creationId xmlns:a16="http://schemas.microsoft.com/office/drawing/2014/main" id="{99A939C2-4CD3-D416-0E1D-C895E9D56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1425" y="3222626"/>
              <a:ext cx="103188" cy="134938"/>
            </a:xfrm>
            <a:custGeom>
              <a:avLst/>
              <a:gdLst>
                <a:gd name="T0" fmla="*/ 0 w 65"/>
                <a:gd name="T1" fmla="*/ 42 h 85"/>
                <a:gd name="T2" fmla="*/ 32 w 65"/>
                <a:gd name="T3" fmla="*/ 85 h 85"/>
                <a:gd name="T4" fmla="*/ 65 w 65"/>
                <a:gd name="T5" fmla="*/ 42 h 85"/>
                <a:gd name="T6" fmla="*/ 32 w 65"/>
                <a:gd name="T7" fmla="*/ 0 h 85"/>
                <a:gd name="T8" fmla="*/ 0 w 65"/>
                <a:gd name="T9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85">
                  <a:moveTo>
                    <a:pt x="0" y="42"/>
                  </a:moveTo>
                  <a:lnTo>
                    <a:pt x="32" y="85"/>
                  </a:lnTo>
                  <a:lnTo>
                    <a:pt x="65" y="42"/>
                  </a:lnTo>
                  <a:lnTo>
                    <a:pt x="32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453">
              <a:extLst>
                <a:ext uri="{FF2B5EF4-FFF2-40B4-BE49-F238E27FC236}">
                  <a16:creationId xmlns:a16="http://schemas.microsoft.com/office/drawing/2014/main" id="{1C493769-2364-3542-48DA-2E3C858E1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1425" y="3222626"/>
              <a:ext cx="103188" cy="134938"/>
            </a:xfrm>
            <a:custGeom>
              <a:avLst/>
              <a:gdLst>
                <a:gd name="T0" fmla="*/ 0 w 65"/>
                <a:gd name="T1" fmla="*/ 42 h 85"/>
                <a:gd name="T2" fmla="*/ 32 w 65"/>
                <a:gd name="T3" fmla="*/ 85 h 85"/>
                <a:gd name="T4" fmla="*/ 65 w 65"/>
                <a:gd name="T5" fmla="*/ 42 h 85"/>
                <a:gd name="T6" fmla="*/ 32 w 65"/>
                <a:gd name="T7" fmla="*/ 0 h 85"/>
                <a:gd name="T8" fmla="*/ 0 w 65"/>
                <a:gd name="T9" fmla="*/ 4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85">
                  <a:moveTo>
                    <a:pt x="0" y="42"/>
                  </a:moveTo>
                  <a:lnTo>
                    <a:pt x="32" y="85"/>
                  </a:lnTo>
                  <a:lnTo>
                    <a:pt x="65" y="42"/>
                  </a:lnTo>
                  <a:lnTo>
                    <a:pt x="32" y="0"/>
                  </a:lnTo>
                  <a:lnTo>
                    <a:pt x="0" y="42"/>
                  </a:lnTo>
                  <a:close/>
                </a:path>
              </a:pathLst>
            </a:custGeom>
            <a:noFill/>
            <a:ln w="19050" cap="flat">
              <a:solidFill>
                <a:srgbClr val="00002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Rectangle 454">
              <a:extLst>
                <a:ext uri="{FF2B5EF4-FFF2-40B4-BE49-F238E27FC236}">
                  <a16:creationId xmlns:a16="http://schemas.microsoft.com/office/drawing/2014/main" id="{0BDC9472-CB91-EF2C-79D9-66040B7A0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400426"/>
              <a:ext cx="15367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10%Vpi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Line 455">
              <a:extLst>
                <a:ext uri="{FF2B5EF4-FFF2-40B4-BE49-F238E27FC236}">
                  <a16:creationId xmlns:a16="http://schemas.microsoft.com/office/drawing/2014/main" id="{2B04ED5C-158C-3A0F-96BC-04BBF28A0A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486151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1AB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456">
              <a:extLst>
                <a:ext uri="{FF2B5EF4-FFF2-40B4-BE49-F238E27FC236}">
                  <a16:creationId xmlns:a16="http://schemas.microsoft.com/office/drawing/2014/main" id="{1F0ABBED-B6D5-49D9-6003-C92F5880B8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3427413"/>
              <a:ext cx="101600" cy="117475"/>
            </a:xfrm>
            <a:custGeom>
              <a:avLst/>
              <a:gdLst>
                <a:gd name="T0" fmla="*/ 64 w 64"/>
                <a:gd name="T1" fmla="*/ 37 h 74"/>
                <a:gd name="T2" fmla="*/ 0 w 64"/>
                <a:gd name="T3" fmla="*/ 0 h 74"/>
                <a:gd name="T4" fmla="*/ 0 w 64"/>
                <a:gd name="T5" fmla="*/ 74 h 74"/>
                <a:gd name="T6" fmla="*/ 64 w 64"/>
                <a:gd name="T7" fmla="*/ 3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74">
                  <a:moveTo>
                    <a:pt x="64" y="37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64" y="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457">
              <a:extLst>
                <a:ext uri="{FF2B5EF4-FFF2-40B4-BE49-F238E27FC236}">
                  <a16:creationId xmlns:a16="http://schemas.microsoft.com/office/drawing/2014/main" id="{C62EDB34-7D3B-7A33-7BAD-59C720560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888" y="3427413"/>
              <a:ext cx="101600" cy="117475"/>
            </a:xfrm>
            <a:custGeom>
              <a:avLst/>
              <a:gdLst>
                <a:gd name="T0" fmla="*/ 64 w 64"/>
                <a:gd name="T1" fmla="*/ 37 h 74"/>
                <a:gd name="T2" fmla="*/ 0 w 64"/>
                <a:gd name="T3" fmla="*/ 0 h 74"/>
                <a:gd name="T4" fmla="*/ 0 w 64"/>
                <a:gd name="T5" fmla="*/ 74 h 74"/>
                <a:gd name="T6" fmla="*/ 64 w 64"/>
                <a:gd name="T7" fmla="*/ 3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74">
                  <a:moveTo>
                    <a:pt x="64" y="37"/>
                  </a:moveTo>
                  <a:lnTo>
                    <a:pt x="0" y="0"/>
                  </a:lnTo>
                  <a:lnTo>
                    <a:pt x="0" y="74"/>
                  </a:lnTo>
                  <a:lnTo>
                    <a:pt x="64" y="37"/>
                  </a:lnTo>
                  <a:close/>
                </a:path>
              </a:pathLst>
            </a:custGeom>
            <a:noFill/>
            <a:ln w="19050" cap="flat">
              <a:solidFill>
                <a:srgbClr val="FF1AB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Rectangle 458">
              <a:extLst>
                <a:ext uri="{FF2B5EF4-FFF2-40B4-BE49-F238E27FC236}">
                  <a16:creationId xmlns:a16="http://schemas.microsoft.com/office/drawing/2014/main" id="{D673E598-FCF7-E832-BD8A-B568334B14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600451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5%Vpi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Line 459">
              <a:extLst>
                <a:ext uri="{FF2B5EF4-FFF2-40B4-BE49-F238E27FC236}">
                  <a16:creationId xmlns:a16="http://schemas.microsoft.com/office/drawing/2014/main" id="{E908F469-AF3A-7BCE-9DCC-616B71DF390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681413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FFD3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460">
              <a:extLst>
                <a:ext uri="{FF2B5EF4-FFF2-40B4-BE49-F238E27FC236}">
                  <a16:creationId xmlns:a16="http://schemas.microsoft.com/office/drawing/2014/main" id="{1CD13A7E-17DC-4533-3922-B0B2C38D2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648076"/>
              <a:ext cx="117475" cy="101600"/>
            </a:xfrm>
            <a:custGeom>
              <a:avLst/>
              <a:gdLst>
                <a:gd name="T0" fmla="*/ 36 w 74"/>
                <a:gd name="T1" fmla="*/ 64 h 64"/>
                <a:gd name="T2" fmla="*/ 0 w 74"/>
                <a:gd name="T3" fmla="*/ 0 h 64"/>
                <a:gd name="T4" fmla="*/ 74 w 74"/>
                <a:gd name="T5" fmla="*/ 0 h 64"/>
                <a:gd name="T6" fmla="*/ 36 w 74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64"/>
                  </a:moveTo>
                  <a:lnTo>
                    <a:pt x="0" y="0"/>
                  </a:lnTo>
                  <a:lnTo>
                    <a:pt x="74" y="0"/>
                  </a:lnTo>
                  <a:lnTo>
                    <a:pt x="36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461">
              <a:extLst>
                <a:ext uri="{FF2B5EF4-FFF2-40B4-BE49-F238E27FC236}">
                  <a16:creationId xmlns:a16="http://schemas.microsoft.com/office/drawing/2014/main" id="{44E89881-8994-9BA7-7CF1-FD2DCBB19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5075" y="3648076"/>
              <a:ext cx="117475" cy="101600"/>
            </a:xfrm>
            <a:custGeom>
              <a:avLst/>
              <a:gdLst>
                <a:gd name="T0" fmla="*/ 36 w 74"/>
                <a:gd name="T1" fmla="*/ 64 h 64"/>
                <a:gd name="T2" fmla="*/ 0 w 74"/>
                <a:gd name="T3" fmla="*/ 0 h 64"/>
                <a:gd name="T4" fmla="*/ 74 w 74"/>
                <a:gd name="T5" fmla="*/ 0 h 64"/>
                <a:gd name="T6" fmla="*/ 36 w 74"/>
                <a:gd name="T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4" h="64">
                  <a:moveTo>
                    <a:pt x="36" y="64"/>
                  </a:moveTo>
                  <a:lnTo>
                    <a:pt x="0" y="0"/>
                  </a:lnTo>
                  <a:lnTo>
                    <a:pt x="74" y="0"/>
                  </a:lnTo>
                  <a:lnTo>
                    <a:pt x="36" y="64"/>
                  </a:lnTo>
                  <a:close/>
                </a:path>
              </a:pathLst>
            </a:custGeom>
            <a:noFill/>
            <a:ln w="19050" cap="flat">
              <a:solidFill>
                <a:srgbClr val="FFD3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Rectangle 462">
              <a:extLst>
                <a:ext uri="{FF2B5EF4-FFF2-40B4-BE49-F238E27FC236}">
                  <a16:creationId xmlns:a16="http://schemas.microsoft.com/office/drawing/2014/main" id="{67FA1D60-A2B9-964D-D342-792182C811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790951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5%Vpi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3" name="Line 463">
              <a:extLst>
                <a:ext uri="{FF2B5EF4-FFF2-40B4-BE49-F238E27FC236}">
                  <a16:creationId xmlns:a16="http://schemas.microsoft.com/office/drawing/2014/main" id="{9AAE14D7-9719-1E13-DAA3-7A4C4945E3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3876676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0058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464">
              <a:extLst>
                <a:ext uri="{FF2B5EF4-FFF2-40B4-BE49-F238E27FC236}">
                  <a16:creationId xmlns:a16="http://schemas.microsoft.com/office/drawing/2014/main" id="{FA744968-8E19-2EFB-CD4B-4C81084BA8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5075" y="3819526"/>
              <a:ext cx="114300" cy="114300"/>
            </a:xfrm>
            <a:custGeom>
              <a:avLst/>
              <a:gdLst>
                <a:gd name="T0" fmla="*/ 36 w 72"/>
                <a:gd name="T1" fmla="*/ 0 h 72"/>
                <a:gd name="T2" fmla="*/ 36 w 72"/>
                <a:gd name="T3" fmla="*/ 72 h 72"/>
                <a:gd name="T4" fmla="*/ 36 w 72"/>
                <a:gd name="T5" fmla="*/ 0 h 72"/>
                <a:gd name="T6" fmla="*/ 0 w 72"/>
                <a:gd name="T7" fmla="*/ 36 h 72"/>
                <a:gd name="T8" fmla="*/ 72 w 72"/>
                <a:gd name="T9" fmla="*/ 36 h 72"/>
                <a:gd name="T10" fmla="*/ 0 w 72"/>
                <a:gd name="T11" fmla="*/ 36 h 72"/>
                <a:gd name="T12" fmla="*/ 14 w 72"/>
                <a:gd name="T13" fmla="*/ 14 h 72"/>
                <a:gd name="T14" fmla="*/ 59 w 72"/>
                <a:gd name="T15" fmla="*/ 59 h 72"/>
                <a:gd name="T16" fmla="*/ 14 w 72"/>
                <a:gd name="T17" fmla="*/ 14 h 72"/>
                <a:gd name="T18" fmla="*/ 14 w 72"/>
                <a:gd name="T19" fmla="*/ 59 h 72"/>
                <a:gd name="T20" fmla="*/ 59 w 72"/>
                <a:gd name="T21" fmla="*/ 14 h 72"/>
                <a:gd name="T22" fmla="*/ 14 w 72"/>
                <a:gd name="T23" fmla="*/ 5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72">
                  <a:moveTo>
                    <a:pt x="36" y="0"/>
                  </a:moveTo>
                  <a:lnTo>
                    <a:pt x="36" y="72"/>
                  </a:lnTo>
                  <a:lnTo>
                    <a:pt x="36" y="0"/>
                  </a:lnTo>
                  <a:close/>
                  <a:moveTo>
                    <a:pt x="0" y="36"/>
                  </a:moveTo>
                  <a:lnTo>
                    <a:pt x="72" y="36"/>
                  </a:lnTo>
                  <a:lnTo>
                    <a:pt x="0" y="36"/>
                  </a:lnTo>
                  <a:close/>
                  <a:moveTo>
                    <a:pt x="14" y="14"/>
                  </a:moveTo>
                  <a:lnTo>
                    <a:pt x="59" y="59"/>
                  </a:lnTo>
                  <a:lnTo>
                    <a:pt x="14" y="14"/>
                  </a:lnTo>
                  <a:close/>
                  <a:moveTo>
                    <a:pt x="14" y="59"/>
                  </a:moveTo>
                  <a:lnTo>
                    <a:pt x="59" y="14"/>
                  </a:lnTo>
                  <a:lnTo>
                    <a:pt x="14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465">
              <a:extLst>
                <a:ext uri="{FF2B5EF4-FFF2-40B4-BE49-F238E27FC236}">
                  <a16:creationId xmlns:a16="http://schemas.microsoft.com/office/drawing/2014/main" id="{D4444701-58E6-3283-4A5E-7898153463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85075" y="3819526"/>
              <a:ext cx="114300" cy="114300"/>
            </a:xfrm>
            <a:custGeom>
              <a:avLst/>
              <a:gdLst>
                <a:gd name="T0" fmla="*/ 36 w 72"/>
                <a:gd name="T1" fmla="*/ 0 h 72"/>
                <a:gd name="T2" fmla="*/ 36 w 72"/>
                <a:gd name="T3" fmla="*/ 72 h 72"/>
                <a:gd name="T4" fmla="*/ 0 w 72"/>
                <a:gd name="T5" fmla="*/ 36 h 72"/>
                <a:gd name="T6" fmla="*/ 72 w 72"/>
                <a:gd name="T7" fmla="*/ 36 h 72"/>
                <a:gd name="T8" fmla="*/ 14 w 72"/>
                <a:gd name="T9" fmla="*/ 14 h 72"/>
                <a:gd name="T10" fmla="*/ 59 w 72"/>
                <a:gd name="T11" fmla="*/ 59 h 72"/>
                <a:gd name="T12" fmla="*/ 14 w 72"/>
                <a:gd name="T13" fmla="*/ 59 h 72"/>
                <a:gd name="T14" fmla="*/ 59 w 72"/>
                <a:gd name="T15" fmla="*/ 1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36" y="0"/>
                  </a:moveTo>
                  <a:lnTo>
                    <a:pt x="36" y="72"/>
                  </a:lnTo>
                  <a:moveTo>
                    <a:pt x="0" y="36"/>
                  </a:moveTo>
                  <a:lnTo>
                    <a:pt x="72" y="36"/>
                  </a:lnTo>
                  <a:moveTo>
                    <a:pt x="14" y="14"/>
                  </a:moveTo>
                  <a:lnTo>
                    <a:pt x="59" y="59"/>
                  </a:lnTo>
                  <a:moveTo>
                    <a:pt x="14" y="59"/>
                  </a:moveTo>
                  <a:lnTo>
                    <a:pt x="59" y="14"/>
                  </a:lnTo>
                </a:path>
              </a:pathLst>
            </a:custGeom>
            <a:noFill/>
            <a:ln w="19050" cap="flat">
              <a:solidFill>
                <a:srgbClr val="0058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Rectangle 466">
              <a:extLst>
                <a:ext uri="{FF2B5EF4-FFF2-40B4-BE49-F238E27FC236}">
                  <a16:creationId xmlns:a16="http://schemas.microsoft.com/office/drawing/2014/main" id="{A1600C91-CBA6-6EB8-556D-8FA767CE8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3992563"/>
              <a:ext cx="1270000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w/o 2%Vpi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Line 467">
              <a:extLst>
                <a:ext uri="{FF2B5EF4-FFF2-40B4-BE49-F238E27FC236}">
                  <a16:creationId xmlns:a16="http://schemas.microsoft.com/office/drawing/2014/main" id="{640795B6-9013-F883-F29D-ECECD9B441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407193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8484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468">
              <a:extLst>
                <a:ext uri="{FF2B5EF4-FFF2-40B4-BE49-F238E27FC236}">
                  <a16:creationId xmlns:a16="http://schemas.microsoft.com/office/drawing/2014/main" id="{3FC1B58A-EDD7-059B-77AE-16332E26B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600" y="4022726"/>
              <a:ext cx="96838" cy="92075"/>
            </a:xfrm>
            <a:custGeom>
              <a:avLst/>
              <a:gdLst>
                <a:gd name="T0" fmla="*/ 0 w 61"/>
                <a:gd name="T1" fmla="*/ 22 h 58"/>
                <a:gd name="T2" fmla="*/ 23 w 61"/>
                <a:gd name="T3" fmla="*/ 22 h 58"/>
                <a:gd name="T4" fmla="*/ 30 w 61"/>
                <a:gd name="T5" fmla="*/ 0 h 58"/>
                <a:gd name="T6" fmla="*/ 38 w 61"/>
                <a:gd name="T7" fmla="*/ 22 h 58"/>
                <a:gd name="T8" fmla="*/ 61 w 61"/>
                <a:gd name="T9" fmla="*/ 22 h 58"/>
                <a:gd name="T10" fmla="*/ 43 w 61"/>
                <a:gd name="T11" fmla="*/ 36 h 58"/>
                <a:gd name="T12" fmla="*/ 50 w 61"/>
                <a:gd name="T13" fmla="*/ 58 h 58"/>
                <a:gd name="T14" fmla="*/ 30 w 61"/>
                <a:gd name="T15" fmla="*/ 45 h 58"/>
                <a:gd name="T16" fmla="*/ 12 w 61"/>
                <a:gd name="T17" fmla="*/ 58 h 58"/>
                <a:gd name="T18" fmla="*/ 18 w 61"/>
                <a:gd name="T19" fmla="*/ 36 h 58"/>
                <a:gd name="T20" fmla="*/ 0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0" y="22"/>
                  </a:moveTo>
                  <a:lnTo>
                    <a:pt x="23" y="22"/>
                  </a:lnTo>
                  <a:lnTo>
                    <a:pt x="30" y="0"/>
                  </a:lnTo>
                  <a:lnTo>
                    <a:pt x="38" y="22"/>
                  </a:lnTo>
                  <a:lnTo>
                    <a:pt x="61" y="22"/>
                  </a:lnTo>
                  <a:lnTo>
                    <a:pt x="43" y="36"/>
                  </a:lnTo>
                  <a:lnTo>
                    <a:pt x="50" y="58"/>
                  </a:lnTo>
                  <a:lnTo>
                    <a:pt x="30" y="45"/>
                  </a:lnTo>
                  <a:lnTo>
                    <a:pt x="12" y="58"/>
                  </a:lnTo>
                  <a:lnTo>
                    <a:pt x="18" y="36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69">
              <a:extLst>
                <a:ext uri="{FF2B5EF4-FFF2-40B4-BE49-F238E27FC236}">
                  <a16:creationId xmlns:a16="http://schemas.microsoft.com/office/drawing/2014/main" id="{8D8CC9E3-3B5D-4B79-CB96-FE28ABDBE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600" y="4022726"/>
              <a:ext cx="96838" cy="92075"/>
            </a:xfrm>
            <a:custGeom>
              <a:avLst/>
              <a:gdLst>
                <a:gd name="T0" fmla="*/ 0 w 61"/>
                <a:gd name="T1" fmla="*/ 22 h 58"/>
                <a:gd name="T2" fmla="*/ 23 w 61"/>
                <a:gd name="T3" fmla="*/ 22 h 58"/>
                <a:gd name="T4" fmla="*/ 30 w 61"/>
                <a:gd name="T5" fmla="*/ 0 h 58"/>
                <a:gd name="T6" fmla="*/ 38 w 61"/>
                <a:gd name="T7" fmla="*/ 22 h 58"/>
                <a:gd name="T8" fmla="*/ 61 w 61"/>
                <a:gd name="T9" fmla="*/ 22 h 58"/>
                <a:gd name="T10" fmla="*/ 43 w 61"/>
                <a:gd name="T11" fmla="*/ 36 h 58"/>
                <a:gd name="T12" fmla="*/ 50 w 61"/>
                <a:gd name="T13" fmla="*/ 58 h 58"/>
                <a:gd name="T14" fmla="*/ 30 w 61"/>
                <a:gd name="T15" fmla="*/ 45 h 58"/>
                <a:gd name="T16" fmla="*/ 12 w 61"/>
                <a:gd name="T17" fmla="*/ 58 h 58"/>
                <a:gd name="T18" fmla="*/ 18 w 61"/>
                <a:gd name="T19" fmla="*/ 36 h 58"/>
                <a:gd name="T20" fmla="*/ 0 w 61"/>
                <a:gd name="T21" fmla="*/ 2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58">
                  <a:moveTo>
                    <a:pt x="0" y="22"/>
                  </a:moveTo>
                  <a:lnTo>
                    <a:pt x="23" y="22"/>
                  </a:lnTo>
                  <a:lnTo>
                    <a:pt x="30" y="0"/>
                  </a:lnTo>
                  <a:lnTo>
                    <a:pt x="38" y="22"/>
                  </a:lnTo>
                  <a:lnTo>
                    <a:pt x="61" y="22"/>
                  </a:lnTo>
                  <a:lnTo>
                    <a:pt x="43" y="36"/>
                  </a:lnTo>
                  <a:lnTo>
                    <a:pt x="50" y="58"/>
                  </a:lnTo>
                  <a:lnTo>
                    <a:pt x="30" y="45"/>
                  </a:lnTo>
                  <a:lnTo>
                    <a:pt x="12" y="58"/>
                  </a:lnTo>
                  <a:lnTo>
                    <a:pt x="18" y="36"/>
                  </a:lnTo>
                  <a:lnTo>
                    <a:pt x="0" y="22"/>
                  </a:lnTo>
                  <a:close/>
                </a:path>
              </a:pathLst>
            </a:custGeom>
            <a:noFill/>
            <a:ln w="19050" cap="flat">
              <a:solidFill>
                <a:srgbClr val="8484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Rectangle 470">
              <a:extLst>
                <a:ext uri="{FF2B5EF4-FFF2-40B4-BE49-F238E27FC236}">
                  <a16:creationId xmlns:a16="http://schemas.microsoft.com/office/drawing/2014/main" id="{E01C84E4-4D7D-8CC7-6D64-B9B6D739BE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2888" y="4183063"/>
              <a:ext cx="1450975" cy="219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3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80km w SIC 2%Vpi</a:t>
              </a:r>
              <a:endPara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Line 471">
              <a:extLst>
                <a:ext uri="{FF2B5EF4-FFF2-40B4-BE49-F238E27FC236}">
                  <a16:creationId xmlns:a16="http://schemas.microsoft.com/office/drawing/2014/main" id="{2B448CAF-5E30-5DC7-1E0A-6FB861EDD41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451725" y="4268788"/>
              <a:ext cx="382588" cy="0"/>
            </a:xfrm>
            <a:prstGeom prst="line">
              <a:avLst/>
            </a:prstGeom>
            <a:noFill/>
            <a:ln w="19050" cap="flat">
              <a:solidFill>
                <a:srgbClr val="9E4F4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72">
              <a:extLst>
                <a:ext uri="{FF2B5EF4-FFF2-40B4-BE49-F238E27FC236}">
                  <a16:creationId xmlns:a16="http://schemas.microsoft.com/office/drawing/2014/main" id="{5CBC2556-71B0-DD5D-0E22-9816F31CE1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3" y="4217988"/>
              <a:ext cx="87313" cy="101600"/>
            </a:xfrm>
            <a:custGeom>
              <a:avLst/>
              <a:gdLst>
                <a:gd name="T0" fmla="*/ 0 w 55"/>
                <a:gd name="T1" fmla="*/ 16 h 64"/>
                <a:gd name="T2" fmla="*/ 18 w 55"/>
                <a:gd name="T3" fmla="*/ 16 h 64"/>
                <a:gd name="T4" fmla="*/ 27 w 55"/>
                <a:gd name="T5" fmla="*/ 0 h 64"/>
                <a:gd name="T6" fmla="*/ 37 w 55"/>
                <a:gd name="T7" fmla="*/ 16 h 64"/>
                <a:gd name="T8" fmla="*/ 55 w 55"/>
                <a:gd name="T9" fmla="*/ 16 h 64"/>
                <a:gd name="T10" fmla="*/ 44 w 55"/>
                <a:gd name="T11" fmla="*/ 32 h 64"/>
                <a:gd name="T12" fmla="*/ 55 w 55"/>
                <a:gd name="T13" fmla="*/ 48 h 64"/>
                <a:gd name="T14" fmla="*/ 37 w 55"/>
                <a:gd name="T15" fmla="*/ 48 h 64"/>
                <a:gd name="T16" fmla="*/ 27 w 55"/>
                <a:gd name="T17" fmla="*/ 64 h 64"/>
                <a:gd name="T18" fmla="*/ 18 w 55"/>
                <a:gd name="T19" fmla="*/ 48 h 64"/>
                <a:gd name="T20" fmla="*/ 0 w 55"/>
                <a:gd name="T21" fmla="*/ 48 h 64"/>
                <a:gd name="T22" fmla="*/ 12 w 55"/>
                <a:gd name="T23" fmla="*/ 32 h 64"/>
                <a:gd name="T24" fmla="*/ 0 w 55"/>
                <a:gd name="T2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64">
                  <a:moveTo>
                    <a:pt x="0" y="16"/>
                  </a:moveTo>
                  <a:lnTo>
                    <a:pt x="18" y="16"/>
                  </a:lnTo>
                  <a:lnTo>
                    <a:pt x="27" y="0"/>
                  </a:lnTo>
                  <a:lnTo>
                    <a:pt x="37" y="16"/>
                  </a:lnTo>
                  <a:lnTo>
                    <a:pt x="55" y="16"/>
                  </a:lnTo>
                  <a:lnTo>
                    <a:pt x="44" y="32"/>
                  </a:lnTo>
                  <a:lnTo>
                    <a:pt x="55" y="48"/>
                  </a:lnTo>
                  <a:lnTo>
                    <a:pt x="37" y="48"/>
                  </a:lnTo>
                  <a:lnTo>
                    <a:pt x="27" y="64"/>
                  </a:lnTo>
                  <a:lnTo>
                    <a:pt x="18" y="48"/>
                  </a:lnTo>
                  <a:lnTo>
                    <a:pt x="0" y="48"/>
                  </a:lnTo>
                  <a:lnTo>
                    <a:pt x="12" y="32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73">
              <a:extLst>
                <a:ext uri="{FF2B5EF4-FFF2-40B4-BE49-F238E27FC236}">
                  <a16:creationId xmlns:a16="http://schemas.microsoft.com/office/drawing/2014/main" id="{A31A7916-0B35-22D3-1E52-89765B8A3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363" y="4217988"/>
              <a:ext cx="87313" cy="101600"/>
            </a:xfrm>
            <a:custGeom>
              <a:avLst/>
              <a:gdLst>
                <a:gd name="T0" fmla="*/ 0 w 55"/>
                <a:gd name="T1" fmla="*/ 16 h 64"/>
                <a:gd name="T2" fmla="*/ 18 w 55"/>
                <a:gd name="T3" fmla="*/ 16 h 64"/>
                <a:gd name="T4" fmla="*/ 27 w 55"/>
                <a:gd name="T5" fmla="*/ 0 h 64"/>
                <a:gd name="T6" fmla="*/ 37 w 55"/>
                <a:gd name="T7" fmla="*/ 16 h 64"/>
                <a:gd name="T8" fmla="*/ 55 w 55"/>
                <a:gd name="T9" fmla="*/ 16 h 64"/>
                <a:gd name="T10" fmla="*/ 44 w 55"/>
                <a:gd name="T11" fmla="*/ 32 h 64"/>
                <a:gd name="T12" fmla="*/ 55 w 55"/>
                <a:gd name="T13" fmla="*/ 48 h 64"/>
                <a:gd name="T14" fmla="*/ 37 w 55"/>
                <a:gd name="T15" fmla="*/ 48 h 64"/>
                <a:gd name="T16" fmla="*/ 27 w 55"/>
                <a:gd name="T17" fmla="*/ 64 h 64"/>
                <a:gd name="T18" fmla="*/ 18 w 55"/>
                <a:gd name="T19" fmla="*/ 48 h 64"/>
                <a:gd name="T20" fmla="*/ 0 w 55"/>
                <a:gd name="T21" fmla="*/ 48 h 64"/>
                <a:gd name="T22" fmla="*/ 12 w 55"/>
                <a:gd name="T23" fmla="*/ 32 h 64"/>
                <a:gd name="T24" fmla="*/ 0 w 55"/>
                <a:gd name="T25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64">
                  <a:moveTo>
                    <a:pt x="0" y="16"/>
                  </a:moveTo>
                  <a:lnTo>
                    <a:pt x="18" y="16"/>
                  </a:lnTo>
                  <a:lnTo>
                    <a:pt x="27" y="0"/>
                  </a:lnTo>
                  <a:lnTo>
                    <a:pt x="37" y="16"/>
                  </a:lnTo>
                  <a:lnTo>
                    <a:pt x="55" y="16"/>
                  </a:lnTo>
                  <a:lnTo>
                    <a:pt x="44" y="32"/>
                  </a:lnTo>
                  <a:lnTo>
                    <a:pt x="55" y="48"/>
                  </a:lnTo>
                  <a:lnTo>
                    <a:pt x="37" y="48"/>
                  </a:lnTo>
                  <a:lnTo>
                    <a:pt x="27" y="64"/>
                  </a:lnTo>
                  <a:lnTo>
                    <a:pt x="18" y="48"/>
                  </a:lnTo>
                  <a:lnTo>
                    <a:pt x="0" y="48"/>
                  </a:lnTo>
                  <a:lnTo>
                    <a:pt x="12" y="32"/>
                  </a:lnTo>
                  <a:lnTo>
                    <a:pt x="0" y="16"/>
                  </a:lnTo>
                  <a:close/>
                </a:path>
              </a:pathLst>
            </a:custGeom>
            <a:noFill/>
            <a:ln w="19050" cap="flat">
              <a:solidFill>
                <a:srgbClr val="9E4F4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5439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0FA7F82-B566-C94C-BF88-1DAEA27A3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428750"/>
            <a:ext cx="5334000" cy="40005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B8BC1AF-7FAD-97CE-D1BF-0CEC2A2F241A}"/>
              </a:ext>
            </a:extLst>
          </p:cNvPr>
          <p:cNvSpPr txBox="1"/>
          <p:nvPr/>
        </p:nvSpPr>
        <p:spPr>
          <a:xfrm>
            <a:off x="6454588" y="1244084"/>
            <a:ext cx="2342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随</a:t>
            </a:r>
            <a:r>
              <a:rPr lang="en-US" altLang="zh-CN" dirty="0"/>
              <a:t>alpha</a:t>
            </a:r>
            <a:r>
              <a:rPr lang="zh-CN" altLang="en-US" dirty="0"/>
              <a:t>变化的误码率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C761436-B3FF-B271-09E2-A3A598339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235" y="2064123"/>
            <a:ext cx="4271682" cy="320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320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321EA78-DBCF-1301-84C7-E29C829B0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9" y="1524000"/>
            <a:ext cx="4572000" cy="381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75C0B2-6241-8B45-28A1-E828B9574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470" y="1524000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138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8C0EF2A-CC83-E682-EC67-8ED24CBC1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1138517"/>
            <a:ext cx="4572000" cy="381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8FE0DB5-7847-4311-CCAD-EDC27B668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1151964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28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2C786-12EB-34DB-D167-3BE117D84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F6027C7-E31E-4449-F20C-E759BEEE855E}"/>
              </a:ext>
            </a:extLst>
          </p:cNvPr>
          <p:cNvSpPr txBox="1"/>
          <p:nvPr/>
        </p:nvSpPr>
        <p:spPr>
          <a:xfrm>
            <a:off x="1054100" y="104775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双边带信号性能损失原因探究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0D0C7E1-499A-C763-44E8-31BB97DFF1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3612624"/>
              </p:ext>
            </p:extLst>
          </p:nvPr>
        </p:nvGraphicFramePr>
        <p:xfrm>
          <a:off x="1141976" y="1713593"/>
          <a:ext cx="7294562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4012920" imgH="634680" progId="Equation.DSMT4">
                  <p:embed/>
                </p:oleObj>
              </mc:Choice>
              <mc:Fallback>
                <p:oleObj name="Equation" r:id="rId2" imgW="4012920" imgH="63468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0D0C7E1-499A-C763-44E8-31BB97DFF1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41976" y="1713593"/>
                        <a:ext cx="7294562" cy="115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08358C82-9D81-C54A-F853-82745BE25438}"/>
              </a:ext>
            </a:extLst>
          </p:cNvPr>
          <p:cNvSpPr txBox="1"/>
          <p:nvPr/>
        </p:nvSpPr>
        <p:spPr>
          <a:xfrm>
            <a:off x="1054099" y="5584371"/>
            <a:ext cx="7470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分为</a:t>
            </a:r>
            <a:r>
              <a:rPr lang="en-US" altLang="zh-CN" dirty="0"/>
              <a:t>dither</a:t>
            </a:r>
            <a:r>
              <a:rPr lang="zh-CN" altLang="en-US" dirty="0"/>
              <a:t>信号自拍频；</a:t>
            </a:r>
            <a:r>
              <a:rPr lang="en-US" altLang="zh-CN" dirty="0"/>
              <a:t>dither</a:t>
            </a:r>
            <a:r>
              <a:rPr lang="zh-CN" altLang="en-US" dirty="0"/>
              <a:t>信号之间的交调项；</a:t>
            </a:r>
            <a:r>
              <a:rPr lang="en-US" altLang="zh-CN" dirty="0"/>
              <a:t>dither</a:t>
            </a:r>
            <a:r>
              <a:rPr lang="zh-CN" altLang="en-US" dirty="0"/>
              <a:t>信号的平方项；</a:t>
            </a:r>
            <a:endParaRPr lang="en-US" altLang="zh-CN" dirty="0"/>
          </a:p>
          <a:p>
            <a:r>
              <a:rPr lang="zh-CN" altLang="en-US" dirty="0"/>
              <a:t>载波与</a:t>
            </a:r>
            <a:r>
              <a:rPr lang="en-US" altLang="zh-CN" dirty="0"/>
              <a:t>dither</a:t>
            </a:r>
            <a:r>
              <a:rPr lang="zh-CN" altLang="en-US" dirty="0"/>
              <a:t>信号的交调项；传输信号与</a:t>
            </a:r>
            <a:r>
              <a:rPr lang="en-US" altLang="zh-CN" dirty="0"/>
              <a:t>dither</a:t>
            </a:r>
            <a:r>
              <a:rPr lang="zh-CN" altLang="en-US" dirty="0"/>
              <a:t>信号的交调项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11B8862-5646-4A15-BE2A-FAD29A9FE0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3480278"/>
              </p:ext>
            </p:extLst>
          </p:nvPr>
        </p:nvGraphicFramePr>
        <p:xfrm>
          <a:off x="1054099" y="3020560"/>
          <a:ext cx="5510212" cy="149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267080" imgH="1155600" progId="Equation.DSMT4">
                  <p:embed/>
                </p:oleObj>
              </mc:Choice>
              <mc:Fallback>
                <p:oleObj name="Equation" r:id="rId4" imgW="4267080" imgH="1155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4099" y="3020560"/>
                        <a:ext cx="5510212" cy="1492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AE9E63FA-DE59-4EA3-B422-2EFA0AF10C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7835211"/>
              </p:ext>
            </p:extLst>
          </p:nvPr>
        </p:nvGraphicFramePr>
        <p:xfrm>
          <a:off x="6819889" y="3020560"/>
          <a:ext cx="5237628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047760" imgH="672840" progId="Equation.DSMT4">
                  <p:embed/>
                </p:oleObj>
              </mc:Choice>
              <mc:Fallback>
                <p:oleObj name="Equation" r:id="rId6" imgW="3047760" imgH="672840" progId="Equation.DSMT4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11B8862-5646-4A15-BE2A-FAD29A9FE0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19889" y="3020560"/>
                        <a:ext cx="5237628" cy="115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862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7D78C57E-F839-4750-B824-9BEB8AFA74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19571"/>
              </p:ext>
            </p:extLst>
          </p:nvPr>
        </p:nvGraphicFramePr>
        <p:xfrm>
          <a:off x="179388" y="3495675"/>
          <a:ext cx="5346700" cy="226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5346360" imgH="2260440" progId="Equation.DSMT4">
                  <p:embed/>
                </p:oleObj>
              </mc:Choice>
              <mc:Fallback>
                <p:oleObj name="Equation" r:id="rId2" imgW="5346360" imgH="226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9388" y="3495675"/>
                        <a:ext cx="5346700" cy="226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5141183-8B9E-4D6C-905F-F58AB7D0AC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5705436"/>
              </p:ext>
            </p:extLst>
          </p:nvPr>
        </p:nvGraphicFramePr>
        <p:xfrm>
          <a:off x="689545" y="810986"/>
          <a:ext cx="6394450" cy="168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517560" imgH="927000" progId="Equation.DSMT4">
                  <p:embed/>
                </p:oleObj>
              </mc:Choice>
              <mc:Fallback>
                <p:oleObj name="Equation" r:id="rId4" imgW="3517560" imgH="92700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0D0C7E1-499A-C763-44E8-31BB97DFF1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9545" y="810986"/>
                        <a:ext cx="6394450" cy="168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CBF28F29-1E9C-41F5-A23F-1DF48A5455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7652220"/>
              </p:ext>
            </p:extLst>
          </p:nvPr>
        </p:nvGraphicFramePr>
        <p:xfrm>
          <a:off x="5733142" y="3282270"/>
          <a:ext cx="5994400" cy="242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5994360" imgH="2425680" progId="Equation.DSMT4">
                  <p:embed/>
                </p:oleObj>
              </mc:Choice>
              <mc:Fallback>
                <p:oleObj name="Equation" r:id="rId6" imgW="5994360" imgH="2425680" progId="Equation.DSMT4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7D78C57E-F839-4750-B824-9BEB8AFA74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33142" y="3282270"/>
                        <a:ext cx="5994400" cy="242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A5495E0F-3C6A-4562-9655-8F2EF8F3C046}"/>
              </a:ext>
            </a:extLst>
          </p:cNvPr>
          <p:cNvSpPr txBox="1"/>
          <p:nvPr/>
        </p:nvSpPr>
        <p:spPr>
          <a:xfrm>
            <a:off x="153089" y="258765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单边带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B1E3A23-5852-4E75-87FE-ACD1E9819B05}"/>
              </a:ext>
            </a:extLst>
          </p:cNvPr>
          <p:cNvSpPr txBox="1"/>
          <p:nvPr/>
        </p:nvSpPr>
        <p:spPr>
          <a:xfrm>
            <a:off x="7935686" y="29711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EC0D4BB4-F55E-ECDC-D45E-C9AE6A8CEBA4}"/>
              </a:ext>
            </a:extLst>
          </p:cNvPr>
          <p:cNvSpPr/>
          <p:nvPr/>
        </p:nvSpPr>
        <p:spPr>
          <a:xfrm>
            <a:off x="1766047" y="4724400"/>
            <a:ext cx="3639671" cy="34962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893B4FAA-7677-F403-63FE-25BC258C2D70}"/>
              </a:ext>
            </a:extLst>
          </p:cNvPr>
          <p:cNvSpPr/>
          <p:nvPr/>
        </p:nvSpPr>
        <p:spPr>
          <a:xfrm>
            <a:off x="7315200" y="4448518"/>
            <a:ext cx="4168588" cy="36933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DAA769B4-EF2A-442E-478A-29E93CE30107}"/>
              </a:ext>
            </a:extLst>
          </p:cNvPr>
          <p:cNvSpPr/>
          <p:nvPr/>
        </p:nvSpPr>
        <p:spPr>
          <a:xfrm>
            <a:off x="250962" y="5074024"/>
            <a:ext cx="340709" cy="34962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1B6493D-674E-8FDE-3632-93B3A087D62C}"/>
              </a:ext>
            </a:extLst>
          </p:cNvPr>
          <p:cNvSpPr/>
          <p:nvPr/>
        </p:nvSpPr>
        <p:spPr>
          <a:xfrm>
            <a:off x="5889133" y="5358346"/>
            <a:ext cx="3380373" cy="34962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FCCCD80-E5D7-E1C6-A889-F1B0B2B8B9C6}"/>
              </a:ext>
            </a:extLst>
          </p:cNvPr>
          <p:cNvSpPr txBox="1"/>
          <p:nvPr/>
        </p:nvSpPr>
        <p:spPr>
          <a:xfrm>
            <a:off x="4187616" y="5080923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单边带信号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B6A6CD2-40ED-7CB0-30FD-7810E96F0B38}"/>
              </a:ext>
            </a:extLst>
          </p:cNvPr>
          <p:cNvSpPr txBox="1"/>
          <p:nvPr/>
        </p:nvSpPr>
        <p:spPr>
          <a:xfrm>
            <a:off x="10749781" y="4899212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双边带信号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E8CD0B2-76E4-1814-18A3-AFC857C92D9F}"/>
              </a:ext>
            </a:extLst>
          </p:cNvPr>
          <p:cNvSpPr txBox="1"/>
          <p:nvPr/>
        </p:nvSpPr>
        <p:spPr>
          <a:xfrm>
            <a:off x="9333806" y="537926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新频率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E82210E-A40B-3CAF-2218-0C395832E166}"/>
              </a:ext>
            </a:extLst>
          </p:cNvPr>
          <p:cNvSpPr txBox="1"/>
          <p:nvPr/>
        </p:nvSpPr>
        <p:spPr>
          <a:xfrm>
            <a:off x="250962" y="573923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幅度小</a:t>
            </a:r>
          </a:p>
        </p:txBody>
      </p:sp>
    </p:spTree>
    <p:extLst>
      <p:ext uri="{BB962C8B-B14F-4D97-AF65-F5344CB8AC3E}">
        <p14:creationId xmlns:p14="http://schemas.microsoft.com/office/powerpoint/2010/main" val="426843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24B5A14-B814-1E5E-749D-85657A91B9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8218213"/>
              </p:ext>
            </p:extLst>
          </p:nvPr>
        </p:nvGraphicFramePr>
        <p:xfrm>
          <a:off x="1945929" y="889467"/>
          <a:ext cx="3459135" cy="3745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93680" imgH="215640" progId="Equation.DSMT4">
                  <p:embed/>
                </p:oleObj>
              </mc:Choice>
              <mc:Fallback>
                <p:oleObj name="Equation" r:id="rId2" imgW="199368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45929" y="889467"/>
                        <a:ext cx="3459135" cy="3745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1211EC3-3A53-D7E5-6274-6926FB16FC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0965445"/>
              </p:ext>
            </p:extLst>
          </p:nvPr>
        </p:nvGraphicFramePr>
        <p:xfrm>
          <a:off x="1539875" y="1752600"/>
          <a:ext cx="8542338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4698720" imgH="444240" progId="Equation.DSMT4">
                  <p:embed/>
                </p:oleObj>
              </mc:Choice>
              <mc:Fallback>
                <p:oleObj name="Equation" r:id="rId4" imgW="4698720" imgH="444240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0D0C7E1-499A-C763-44E8-31BB97DFF1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39875" y="1752600"/>
                        <a:ext cx="8542338" cy="808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: 圆角 2">
            <a:extLst>
              <a:ext uri="{FF2B5EF4-FFF2-40B4-BE49-F238E27FC236}">
                <a16:creationId xmlns:a16="http://schemas.microsoft.com/office/drawing/2014/main" id="{1F48DE31-19B6-4CDD-790E-8E7BD949C992}"/>
              </a:ext>
            </a:extLst>
          </p:cNvPr>
          <p:cNvSpPr/>
          <p:nvPr/>
        </p:nvSpPr>
        <p:spPr>
          <a:xfrm>
            <a:off x="7282984" y="2134945"/>
            <a:ext cx="2790264" cy="39127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BAFD57F-E679-D40D-6C6F-B6BCEB60FD74}"/>
              </a:ext>
            </a:extLst>
          </p:cNvPr>
          <p:cNvSpPr txBox="1"/>
          <p:nvPr/>
        </p:nvSpPr>
        <p:spPr>
          <a:xfrm>
            <a:off x="9099176" y="178738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可省略</a:t>
            </a:r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2E7ACB55-4E68-791C-977B-3C8AA9D0BF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1095943"/>
              </p:ext>
            </p:extLst>
          </p:nvPr>
        </p:nvGraphicFramePr>
        <p:xfrm>
          <a:off x="531437" y="2774577"/>
          <a:ext cx="8231421" cy="840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4101840" imgH="419040" progId="Equation.DSMT4">
                  <p:embed/>
                </p:oleObj>
              </mc:Choice>
              <mc:Fallback>
                <p:oleObj name="Equation" r:id="rId6" imgW="4101840" imgH="419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31437" y="2774577"/>
                        <a:ext cx="8231421" cy="840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86EAE0A5-009C-3B86-641E-EDB588618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1722343"/>
              </p:ext>
            </p:extLst>
          </p:nvPr>
        </p:nvGraphicFramePr>
        <p:xfrm>
          <a:off x="531437" y="3933862"/>
          <a:ext cx="8256588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4114800" imgH="419040" progId="Equation.DSMT4">
                  <p:embed/>
                </p:oleObj>
              </mc:Choice>
              <mc:Fallback>
                <p:oleObj name="Equation" r:id="rId8" imgW="4114800" imgH="419040" progId="Equation.DSMT4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2E7ACB55-4E68-791C-977B-3C8AA9D0BF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31437" y="3933862"/>
                        <a:ext cx="8256588" cy="841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8C577DFE-04C3-844B-D294-510B852E3B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149066"/>
              </p:ext>
            </p:extLst>
          </p:nvPr>
        </p:nvGraphicFramePr>
        <p:xfrm>
          <a:off x="485429" y="5093671"/>
          <a:ext cx="4551363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1854000" imgH="190440" progId="Equation.DSMT4">
                  <p:embed/>
                </p:oleObj>
              </mc:Choice>
              <mc:Fallback>
                <p:oleObj name="Equation" r:id="rId10" imgW="1854000" imgH="19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5429" y="5093671"/>
                        <a:ext cx="4551363" cy="468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FFAF3A8D-4F84-2C16-00DA-D37613231C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2794566"/>
              </p:ext>
            </p:extLst>
          </p:nvPr>
        </p:nvGraphicFramePr>
        <p:xfrm>
          <a:off x="480667" y="5680148"/>
          <a:ext cx="455612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1854000" imgH="190440" progId="Equation.DSMT4">
                  <p:embed/>
                </p:oleObj>
              </mc:Choice>
              <mc:Fallback>
                <p:oleObj name="Equation" r:id="rId12" imgW="1854000" imgH="190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0667" y="5680148"/>
                        <a:ext cx="4556125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104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7673B-F7AE-0110-3EF5-083C959FB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DF15A3F-6995-15F6-F80B-2169DFA2636A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AD82E9F-080E-40B4-ADE4-26BCF9EA9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36" y="1805050"/>
            <a:ext cx="4652488" cy="34893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0B468B3-3B73-4B72-96DE-C5CCE9B6F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053" y="2119745"/>
            <a:ext cx="3702134" cy="277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9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BD5AE-3674-5487-1255-3B5ABBA72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3C9733-C7D4-9238-2815-F8475E3FE85F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219173-EAB1-4061-B9BB-184307176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140692"/>
            <a:ext cx="4417621" cy="331321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DD7B7F4-1A0E-4F45-8FE1-89EABD0A0B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0928" y="2362055"/>
            <a:ext cx="3827319" cy="28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294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02CB3-BBB5-3303-C7C2-309D81A9D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5F8A1B8-6C07-2E9D-F79B-2D955A08FA4A}"/>
              </a:ext>
            </a:extLst>
          </p:cNvPr>
          <p:cNvSpPr txBox="1"/>
          <p:nvPr/>
        </p:nvSpPr>
        <p:spPr>
          <a:xfrm>
            <a:off x="1028700" y="9080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双边带信号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C9A404-3679-4AAA-BE9C-7DEC5B91F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39" y="1858797"/>
            <a:ext cx="5000006" cy="37500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9230656-1DD1-4826-B797-A75E486C9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989" y="2516084"/>
            <a:ext cx="3084616" cy="231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4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</TotalTime>
  <Words>442</Words>
  <Application>Microsoft Office PowerPoint</Application>
  <PresentationFormat>宽屏</PresentationFormat>
  <Paragraphs>91</Paragraphs>
  <Slides>35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1" baseType="lpstr">
      <vt:lpstr>等线</vt:lpstr>
      <vt:lpstr>等线 Light</vt:lpstr>
      <vt:lpstr>微软雅黑</vt:lpstr>
      <vt:lpstr>Arial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珺 董</dc:creator>
  <cp:lastModifiedBy>珺 董</cp:lastModifiedBy>
  <cp:revision>51</cp:revision>
  <dcterms:created xsi:type="dcterms:W3CDTF">2025-04-08T01:26:13Z</dcterms:created>
  <dcterms:modified xsi:type="dcterms:W3CDTF">2025-04-28T03:35:53Z</dcterms:modified>
</cp:coreProperties>
</file>

<file path=docProps/thumbnail.jpeg>
</file>